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 id="2147483849" r:id="rId2"/>
  </p:sldMasterIdLst>
  <p:notesMasterIdLst>
    <p:notesMasterId r:id="rId40"/>
  </p:notesMasterIdLst>
  <p:handoutMasterIdLst>
    <p:handoutMasterId r:id="rId41"/>
  </p:handoutMasterIdLst>
  <p:sldIdLst>
    <p:sldId id="258" r:id="rId3"/>
    <p:sldId id="353" r:id="rId4"/>
    <p:sldId id="316" r:id="rId5"/>
    <p:sldId id="390" r:id="rId6"/>
    <p:sldId id="404" r:id="rId7"/>
    <p:sldId id="356" r:id="rId8"/>
    <p:sldId id="411" r:id="rId9"/>
    <p:sldId id="349" r:id="rId10"/>
    <p:sldId id="393" r:id="rId11"/>
    <p:sldId id="350" r:id="rId12"/>
    <p:sldId id="406" r:id="rId13"/>
    <p:sldId id="407" r:id="rId14"/>
    <p:sldId id="408" r:id="rId15"/>
    <p:sldId id="409" r:id="rId16"/>
    <p:sldId id="410" r:id="rId17"/>
    <p:sldId id="412" r:id="rId18"/>
    <p:sldId id="395" r:id="rId19"/>
    <p:sldId id="359" r:id="rId20"/>
    <p:sldId id="328" r:id="rId21"/>
    <p:sldId id="268" r:id="rId22"/>
    <p:sldId id="396" r:id="rId23"/>
    <p:sldId id="397" r:id="rId24"/>
    <p:sldId id="379" r:id="rId25"/>
    <p:sldId id="413" r:id="rId26"/>
    <p:sldId id="314" r:id="rId27"/>
    <p:sldId id="362" r:id="rId28"/>
    <p:sldId id="284" r:id="rId29"/>
    <p:sldId id="414" r:id="rId30"/>
    <p:sldId id="333" r:id="rId31"/>
    <p:sldId id="415" r:id="rId32"/>
    <p:sldId id="327" r:id="rId33"/>
    <p:sldId id="401" r:id="rId34"/>
    <p:sldId id="399" r:id="rId35"/>
    <p:sldId id="347" r:id="rId36"/>
    <p:sldId id="391" r:id="rId37"/>
    <p:sldId id="339" r:id="rId38"/>
    <p:sldId id="392"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ntana Jordan De Urries, Monica" initials="FJDU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F095E-F989-4F89-9AB4-35AAD41FAFB9}" v="57" dt="2022-10-05T09:36:04.36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1081" autoAdjust="0"/>
  </p:normalViewPr>
  <p:slideViewPr>
    <p:cSldViewPr>
      <p:cViewPr varScale="1">
        <p:scale>
          <a:sx n="54" d="100"/>
          <a:sy n="54" d="100"/>
        </p:scale>
        <p:origin x="352" y="48"/>
      </p:cViewPr>
      <p:guideLst>
        <p:guide orient="horz" pos="2160"/>
        <p:guide pos="2880"/>
      </p:guideLst>
    </p:cSldViewPr>
  </p:slideViewPr>
  <p:outlineViewPr>
    <p:cViewPr>
      <p:scale>
        <a:sx n="33" d="100"/>
        <a:sy n="33" d="100"/>
      </p:scale>
      <p:origin x="0" y="-4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208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0DC33-DB51-4D80-8F70-814A85C0E3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35E0C9-693F-49BC-AB26-1629DA47C9CE}">
      <dgm:prSet custT="1"/>
      <dgm:spPr/>
      <dgm:t>
        <a:bodyPr/>
        <a:lstStyle/>
        <a:p>
          <a:r>
            <a:rPr lang="es-ES_tradnl" sz="1800" dirty="0"/>
            <a:t>QUÉ se quiere hacer: descripción del proyecto</a:t>
          </a:r>
          <a:endParaRPr lang="en-US" sz="1800" dirty="0"/>
        </a:p>
      </dgm:t>
    </dgm:pt>
    <dgm:pt modelId="{86113AAD-E25F-4C05-B9EA-55614E342FF5}" type="parTrans" cxnId="{E0930C23-9C96-4924-97FE-EB1BACC31A74}">
      <dgm:prSet/>
      <dgm:spPr/>
      <dgm:t>
        <a:bodyPr/>
        <a:lstStyle/>
        <a:p>
          <a:endParaRPr lang="en-US"/>
        </a:p>
      </dgm:t>
    </dgm:pt>
    <dgm:pt modelId="{F96AF23E-D887-497D-9D20-47D3A9636F0E}" type="sibTrans" cxnId="{E0930C23-9C96-4924-97FE-EB1BACC31A74}">
      <dgm:prSet/>
      <dgm:spPr/>
      <dgm:t>
        <a:bodyPr/>
        <a:lstStyle/>
        <a:p>
          <a:endParaRPr lang="en-US"/>
        </a:p>
      </dgm:t>
    </dgm:pt>
    <dgm:pt modelId="{CED2A888-44A5-48BC-B35D-C111488D93C6}">
      <dgm:prSet custT="1"/>
      <dgm:spPr/>
      <dgm:t>
        <a:bodyPr/>
        <a:lstStyle/>
        <a:p>
          <a:r>
            <a:rPr lang="es-ES_tradnl" sz="1800" dirty="0"/>
            <a:t>POR QUÉ se quiere hacer: fundamentación</a:t>
          </a:r>
          <a:endParaRPr lang="en-US" sz="1800" dirty="0"/>
        </a:p>
      </dgm:t>
    </dgm:pt>
    <dgm:pt modelId="{99AEE1E8-DE72-478E-9444-74B34B031426}" type="parTrans" cxnId="{78E53574-2DDC-4185-A937-D7C9E4C4E886}">
      <dgm:prSet/>
      <dgm:spPr/>
      <dgm:t>
        <a:bodyPr/>
        <a:lstStyle/>
        <a:p>
          <a:endParaRPr lang="en-US"/>
        </a:p>
      </dgm:t>
    </dgm:pt>
    <dgm:pt modelId="{C7937183-74F1-49AF-974B-27480C07761F}" type="sibTrans" cxnId="{78E53574-2DDC-4185-A937-D7C9E4C4E886}">
      <dgm:prSet/>
      <dgm:spPr/>
      <dgm:t>
        <a:bodyPr/>
        <a:lstStyle/>
        <a:p>
          <a:endParaRPr lang="en-US"/>
        </a:p>
      </dgm:t>
    </dgm:pt>
    <dgm:pt modelId="{AC1F5F0D-A8F7-468A-97C1-DA68DAAC937C}">
      <dgm:prSet custT="1"/>
      <dgm:spPr/>
      <dgm:t>
        <a:bodyPr/>
        <a:lstStyle/>
        <a:p>
          <a:r>
            <a:rPr lang="es-ES_tradnl" sz="1800" dirty="0"/>
            <a:t>PARA QUÉ se quiere hacer: objetivos </a:t>
          </a:r>
          <a:endParaRPr lang="en-US" sz="1800" dirty="0"/>
        </a:p>
      </dgm:t>
    </dgm:pt>
    <dgm:pt modelId="{9F03FA08-3AAE-41AC-A6DF-A5BA1DBF247B}" type="parTrans" cxnId="{B278640B-475D-401D-BCBE-E27B8E4E42E1}">
      <dgm:prSet/>
      <dgm:spPr/>
      <dgm:t>
        <a:bodyPr/>
        <a:lstStyle/>
        <a:p>
          <a:endParaRPr lang="en-US"/>
        </a:p>
      </dgm:t>
    </dgm:pt>
    <dgm:pt modelId="{C5B3D1F4-71EF-42F8-B2A5-D14413DFF5E5}" type="sibTrans" cxnId="{B278640B-475D-401D-BCBE-E27B8E4E42E1}">
      <dgm:prSet/>
      <dgm:spPr/>
      <dgm:t>
        <a:bodyPr/>
        <a:lstStyle/>
        <a:p>
          <a:endParaRPr lang="en-US"/>
        </a:p>
      </dgm:t>
    </dgm:pt>
    <dgm:pt modelId="{375296E1-71F2-4F7A-BDD9-720BF2EC2938}">
      <dgm:prSet custT="1"/>
      <dgm:spPr/>
      <dgm:t>
        <a:bodyPr/>
        <a:lstStyle/>
        <a:p>
          <a:r>
            <a:rPr lang="es-ES_tradnl" sz="1800" dirty="0"/>
            <a:t>CUANTO se quiere hacer: metas</a:t>
          </a:r>
          <a:endParaRPr lang="en-US" sz="1800" dirty="0"/>
        </a:p>
      </dgm:t>
    </dgm:pt>
    <dgm:pt modelId="{286673CE-6763-484A-9C17-792BC4F12FC3}" type="parTrans" cxnId="{AF71F6E4-9970-4769-8C87-866493064CE5}">
      <dgm:prSet/>
      <dgm:spPr/>
      <dgm:t>
        <a:bodyPr/>
        <a:lstStyle/>
        <a:p>
          <a:endParaRPr lang="en-US"/>
        </a:p>
      </dgm:t>
    </dgm:pt>
    <dgm:pt modelId="{96AC9B0E-25A5-43E4-AED1-B647DEAC75B3}" type="sibTrans" cxnId="{AF71F6E4-9970-4769-8C87-866493064CE5}">
      <dgm:prSet/>
      <dgm:spPr/>
      <dgm:t>
        <a:bodyPr/>
        <a:lstStyle/>
        <a:p>
          <a:endParaRPr lang="en-US"/>
        </a:p>
      </dgm:t>
    </dgm:pt>
    <dgm:pt modelId="{38612ABB-9490-457D-85B9-FED5224F3C72}">
      <dgm:prSet custT="1"/>
      <dgm:spPr/>
      <dgm:t>
        <a:bodyPr/>
        <a:lstStyle/>
        <a:p>
          <a:r>
            <a:rPr lang="es-ES_tradnl" sz="1800" dirty="0"/>
            <a:t>DÓNDE se quiere hacer: localización física, ubicación en el espacio, cobertura espacial</a:t>
          </a:r>
          <a:r>
            <a:rPr lang="es-ES_tradnl" sz="1400" dirty="0"/>
            <a:t>.</a:t>
          </a:r>
          <a:endParaRPr lang="en-US" sz="1400" dirty="0"/>
        </a:p>
      </dgm:t>
    </dgm:pt>
    <dgm:pt modelId="{8492690D-1EB8-4627-BE8D-018F46EEEA4A}" type="parTrans" cxnId="{CEA011FA-700D-45CF-BD04-6B27E2DBE340}">
      <dgm:prSet/>
      <dgm:spPr/>
      <dgm:t>
        <a:bodyPr/>
        <a:lstStyle/>
        <a:p>
          <a:endParaRPr lang="en-US"/>
        </a:p>
      </dgm:t>
    </dgm:pt>
    <dgm:pt modelId="{2E6BB7C3-089F-40C9-B18D-04C80327CDF4}" type="sibTrans" cxnId="{CEA011FA-700D-45CF-BD04-6B27E2DBE340}">
      <dgm:prSet/>
      <dgm:spPr/>
      <dgm:t>
        <a:bodyPr/>
        <a:lstStyle/>
        <a:p>
          <a:endParaRPr lang="en-US"/>
        </a:p>
      </dgm:t>
    </dgm:pt>
    <dgm:pt modelId="{AA1A40DD-9C25-4EE5-A547-B5ABC3084FBD}">
      <dgm:prSet custT="1"/>
      <dgm:spPr/>
      <dgm:t>
        <a:bodyPr/>
        <a:lstStyle/>
        <a:p>
          <a:r>
            <a:rPr lang="es-ES_tradnl" sz="1800" dirty="0"/>
            <a:t>CÓMO se va a hacer: actividades y tareas, metodología y organización.</a:t>
          </a:r>
          <a:endParaRPr lang="en-US" sz="1800" dirty="0"/>
        </a:p>
      </dgm:t>
    </dgm:pt>
    <dgm:pt modelId="{A0568A7C-084F-43BE-B4CB-8746277F6F34}" type="parTrans" cxnId="{2D883D2C-BAB4-422E-8C1C-05C5787C9B7C}">
      <dgm:prSet/>
      <dgm:spPr/>
      <dgm:t>
        <a:bodyPr/>
        <a:lstStyle/>
        <a:p>
          <a:endParaRPr lang="en-US"/>
        </a:p>
      </dgm:t>
    </dgm:pt>
    <dgm:pt modelId="{A8E0D5C2-8FE9-4085-A2CA-DCDEB08E65E3}" type="sibTrans" cxnId="{2D883D2C-BAB4-422E-8C1C-05C5787C9B7C}">
      <dgm:prSet/>
      <dgm:spPr/>
      <dgm:t>
        <a:bodyPr/>
        <a:lstStyle/>
        <a:p>
          <a:endParaRPr lang="en-US"/>
        </a:p>
      </dgm:t>
    </dgm:pt>
    <dgm:pt modelId="{DDE6AFE4-79E4-4BC5-A946-E827B206C273}">
      <dgm:prSet custT="1"/>
      <dgm:spPr/>
      <dgm:t>
        <a:bodyPr/>
        <a:lstStyle/>
        <a:p>
          <a:r>
            <a:rPr lang="es-ES_tradnl" sz="1800" dirty="0"/>
            <a:t>CUÁNDO se va a hacer: calendario de actividades o cronograma. A QUIÉNES va dirigido: destinatarios o beneficiarios</a:t>
          </a:r>
          <a:endParaRPr lang="en-US" sz="1800" dirty="0"/>
        </a:p>
      </dgm:t>
    </dgm:pt>
    <dgm:pt modelId="{FDC945C8-BD2D-4F20-87F8-A4492F82DF15}" type="parTrans" cxnId="{DB247649-A396-4231-8591-2579974BF751}">
      <dgm:prSet/>
      <dgm:spPr/>
      <dgm:t>
        <a:bodyPr/>
        <a:lstStyle/>
        <a:p>
          <a:endParaRPr lang="en-US"/>
        </a:p>
      </dgm:t>
    </dgm:pt>
    <dgm:pt modelId="{85C3E9A6-527F-44A1-90F6-912EAF55D8BD}" type="sibTrans" cxnId="{DB247649-A396-4231-8591-2579974BF751}">
      <dgm:prSet/>
      <dgm:spPr/>
      <dgm:t>
        <a:bodyPr/>
        <a:lstStyle/>
        <a:p>
          <a:endParaRPr lang="en-US"/>
        </a:p>
      </dgm:t>
    </dgm:pt>
    <dgm:pt modelId="{85E56AAE-86D2-4DA9-AFBC-FB5472CBA18D}">
      <dgm:prSet custT="1"/>
      <dgm:spPr/>
      <dgm:t>
        <a:bodyPr/>
        <a:lstStyle/>
        <a:p>
          <a:r>
            <a:rPr lang="es-ES_tradnl" sz="1800" dirty="0"/>
            <a:t>QUIÉNES lo van a hacer: entidad que lo desarrollará y organización</a:t>
          </a:r>
          <a:r>
            <a:rPr lang="es-ES_tradnl" sz="1200" dirty="0"/>
            <a:t>.</a:t>
          </a:r>
          <a:endParaRPr lang="en-US" sz="1200" dirty="0"/>
        </a:p>
      </dgm:t>
    </dgm:pt>
    <dgm:pt modelId="{070ED497-9994-4939-AEAD-B2B4AA4954F6}" type="parTrans" cxnId="{0C14D35A-3A13-46FE-8CCA-B67732CE7B44}">
      <dgm:prSet/>
      <dgm:spPr/>
      <dgm:t>
        <a:bodyPr/>
        <a:lstStyle/>
        <a:p>
          <a:endParaRPr lang="en-US"/>
        </a:p>
      </dgm:t>
    </dgm:pt>
    <dgm:pt modelId="{44DD25BC-2870-4F03-A9E7-D39656A5B0B2}" type="sibTrans" cxnId="{0C14D35A-3A13-46FE-8CCA-B67732CE7B44}">
      <dgm:prSet/>
      <dgm:spPr/>
      <dgm:t>
        <a:bodyPr/>
        <a:lstStyle/>
        <a:p>
          <a:endParaRPr lang="en-US"/>
        </a:p>
      </dgm:t>
    </dgm:pt>
    <dgm:pt modelId="{12503DE5-CADE-4DD4-B4BE-B4416E4AA2D4}">
      <dgm:prSet custT="1"/>
      <dgm:spPr/>
      <dgm:t>
        <a:bodyPr/>
        <a:lstStyle/>
        <a:p>
          <a:r>
            <a:rPr lang="es-ES_tradnl" sz="1800" dirty="0"/>
            <a:t>CON QUÉ se va a hacer: recursos humanos, materiales, técnicos y económicos, y forma de financiación. Presupuesto</a:t>
          </a:r>
          <a:r>
            <a:rPr lang="es-ES" sz="1800" dirty="0"/>
            <a:t> </a:t>
          </a:r>
          <a:endParaRPr lang="en-US" sz="1800" dirty="0"/>
        </a:p>
      </dgm:t>
    </dgm:pt>
    <dgm:pt modelId="{202080E9-1188-4574-A3C7-834A78EF00EC}" type="parTrans" cxnId="{F444ED48-1BD2-482A-B718-754801D33E90}">
      <dgm:prSet/>
      <dgm:spPr/>
      <dgm:t>
        <a:bodyPr/>
        <a:lstStyle/>
        <a:p>
          <a:endParaRPr lang="en-US"/>
        </a:p>
      </dgm:t>
    </dgm:pt>
    <dgm:pt modelId="{E50F43D5-B14C-4BA8-B4D7-E478A1CAC4F4}" type="sibTrans" cxnId="{F444ED48-1BD2-482A-B718-754801D33E90}">
      <dgm:prSet/>
      <dgm:spPr/>
      <dgm:t>
        <a:bodyPr/>
        <a:lstStyle/>
        <a:p>
          <a:endParaRPr lang="en-US"/>
        </a:p>
      </dgm:t>
    </dgm:pt>
    <dgm:pt modelId="{5F59CF35-A35A-4CE9-ABB0-FDCB0560A4D8}">
      <dgm:prSet custT="1"/>
      <dgm:spPr/>
      <dgm:t>
        <a:bodyPr/>
        <a:lstStyle/>
        <a:p>
          <a:r>
            <a:rPr lang="es-ES" sz="1800" dirty="0"/>
            <a:t>QUIÉN lo va a evaluar ( a nivel interno y externo)</a:t>
          </a:r>
          <a:endParaRPr lang="en-US" sz="1800" dirty="0"/>
        </a:p>
      </dgm:t>
    </dgm:pt>
    <dgm:pt modelId="{813D3A8F-A604-40BC-8120-FEEA65AA6297}" type="parTrans" cxnId="{7817D0CF-1664-4552-BA56-20C4C7B62312}">
      <dgm:prSet/>
      <dgm:spPr/>
      <dgm:t>
        <a:bodyPr/>
        <a:lstStyle/>
        <a:p>
          <a:endParaRPr lang="en-US"/>
        </a:p>
      </dgm:t>
    </dgm:pt>
    <dgm:pt modelId="{D95770D0-27B1-4019-B44F-8014755CBB38}" type="sibTrans" cxnId="{7817D0CF-1664-4552-BA56-20C4C7B62312}">
      <dgm:prSet/>
      <dgm:spPr/>
      <dgm:t>
        <a:bodyPr/>
        <a:lstStyle/>
        <a:p>
          <a:endParaRPr lang="en-US"/>
        </a:p>
      </dgm:t>
    </dgm:pt>
    <dgm:pt modelId="{22A984F4-970C-4DA6-8710-41D7FADDD48D}" type="pres">
      <dgm:prSet presAssocID="{1C90DC33-DB51-4D80-8F70-814A85C0E32D}" presName="linear" presStyleCnt="0">
        <dgm:presLayoutVars>
          <dgm:animLvl val="lvl"/>
          <dgm:resizeHandles val="exact"/>
        </dgm:presLayoutVars>
      </dgm:prSet>
      <dgm:spPr/>
    </dgm:pt>
    <dgm:pt modelId="{BCDAC0D2-7A3B-4D2B-A117-A1DE8FE9BCF4}" type="pres">
      <dgm:prSet presAssocID="{8935E0C9-693F-49BC-AB26-1629DA47C9CE}" presName="parentText" presStyleLbl="node1" presStyleIdx="0" presStyleCnt="10">
        <dgm:presLayoutVars>
          <dgm:chMax val="0"/>
          <dgm:bulletEnabled val="1"/>
        </dgm:presLayoutVars>
      </dgm:prSet>
      <dgm:spPr/>
    </dgm:pt>
    <dgm:pt modelId="{C4C4AFF6-B885-406E-BE68-247710A10837}" type="pres">
      <dgm:prSet presAssocID="{F96AF23E-D887-497D-9D20-47D3A9636F0E}" presName="spacer" presStyleCnt="0"/>
      <dgm:spPr/>
    </dgm:pt>
    <dgm:pt modelId="{DEB8C5FB-C53C-4693-B33D-7883DF6019CC}" type="pres">
      <dgm:prSet presAssocID="{CED2A888-44A5-48BC-B35D-C111488D93C6}" presName="parentText" presStyleLbl="node1" presStyleIdx="1" presStyleCnt="10">
        <dgm:presLayoutVars>
          <dgm:chMax val="0"/>
          <dgm:bulletEnabled val="1"/>
        </dgm:presLayoutVars>
      </dgm:prSet>
      <dgm:spPr/>
    </dgm:pt>
    <dgm:pt modelId="{F7FEF8B5-2C41-4920-A7B1-34F9C449A3C9}" type="pres">
      <dgm:prSet presAssocID="{C7937183-74F1-49AF-974B-27480C07761F}" presName="spacer" presStyleCnt="0"/>
      <dgm:spPr/>
    </dgm:pt>
    <dgm:pt modelId="{DC096744-2BDD-41F4-BD3C-896FF86850C0}" type="pres">
      <dgm:prSet presAssocID="{AC1F5F0D-A8F7-468A-97C1-DA68DAAC937C}" presName="parentText" presStyleLbl="node1" presStyleIdx="2" presStyleCnt="10">
        <dgm:presLayoutVars>
          <dgm:chMax val="0"/>
          <dgm:bulletEnabled val="1"/>
        </dgm:presLayoutVars>
      </dgm:prSet>
      <dgm:spPr/>
    </dgm:pt>
    <dgm:pt modelId="{07202DD0-3F3B-42C6-96A9-3D39FDC415F2}" type="pres">
      <dgm:prSet presAssocID="{C5B3D1F4-71EF-42F8-B2A5-D14413DFF5E5}" presName="spacer" presStyleCnt="0"/>
      <dgm:spPr/>
    </dgm:pt>
    <dgm:pt modelId="{F09CE0E7-1A7B-4DEE-B935-FF94E1768092}" type="pres">
      <dgm:prSet presAssocID="{375296E1-71F2-4F7A-BDD9-720BF2EC2938}" presName="parentText" presStyleLbl="node1" presStyleIdx="3" presStyleCnt="10">
        <dgm:presLayoutVars>
          <dgm:chMax val="0"/>
          <dgm:bulletEnabled val="1"/>
        </dgm:presLayoutVars>
      </dgm:prSet>
      <dgm:spPr/>
    </dgm:pt>
    <dgm:pt modelId="{6AA7FBDE-B943-441C-8FEB-01CCA4681B68}" type="pres">
      <dgm:prSet presAssocID="{96AC9B0E-25A5-43E4-AED1-B647DEAC75B3}" presName="spacer" presStyleCnt="0"/>
      <dgm:spPr/>
    </dgm:pt>
    <dgm:pt modelId="{72E976C0-8D81-4413-B110-A991D522DB48}" type="pres">
      <dgm:prSet presAssocID="{38612ABB-9490-457D-85B9-FED5224F3C72}" presName="parentText" presStyleLbl="node1" presStyleIdx="4" presStyleCnt="10">
        <dgm:presLayoutVars>
          <dgm:chMax val="0"/>
          <dgm:bulletEnabled val="1"/>
        </dgm:presLayoutVars>
      </dgm:prSet>
      <dgm:spPr/>
    </dgm:pt>
    <dgm:pt modelId="{4BDB10DA-5DA7-4D8A-A4B6-532FC1F5E3CC}" type="pres">
      <dgm:prSet presAssocID="{2E6BB7C3-089F-40C9-B18D-04C80327CDF4}" presName="spacer" presStyleCnt="0"/>
      <dgm:spPr/>
    </dgm:pt>
    <dgm:pt modelId="{D3DE5E25-2614-4CFF-8FAA-8FBAB2E3D3A0}" type="pres">
      <dgm:prSet presAssocID="{AA1A40DD-9C25-4EE5-A547-B5ABC3084FBD}" presName="parentText" presStyleLbl="node1" presStyleIdx="5" presStyleCnt="10">
        <dgm:presLayoutVars>
          <dgm:chMax val="0"/>
          <dgm:bulletEnabled val="1"/>
        </dgm:presLayoutVars>
      </dgm:prSet>
      <dgm:spPr/>
    </dgm:pt>
    <dgm:pt modelId="{5748680D-B686-4A54-AA56-F89680B4305C}" type="pres">
      <dgm:prSet presAssocID="{A8E0D5C2-8FE9-4085-A2CA-DCDEB08E65E3}" presName="spacer" presStyleCnt="0"/>
      <dgm:spPr/>
    </dgm:pt>
    <dgm:pt modelId="{C7101F28-8055-481E-BEA0-1237F02E538F}" type="pres">
      <dgm:prSet presAssocID="{DDE6AFE4-79E4-4BC5-A946-E827B206C273}" presName="parentText" presStyleLbl="node1" presStyleIdx="6" presStyleCnt="10">
        <dgm:presLayoutVars>
          <dgm:chMax val="0"/>
          <dgm:bulletEnabled val="1"/>
        </dgm:presLayoutVars>
      </dgm:prSet>
      <dgm:spPr/>
    </dgm:pt>
    <dgm:pt modelId="{DE586C99-1470-492C-8399-27834130C0F9}" type="pres">
      <dgm:prSet presAssocID="{85C3E9A6-527F-44A1-90F6-912EAF55D8BD}" presName="spacer" presStyleCnt="0"/>
      <dgm:spPr/>
    </dgm:pt>
    <dgm:pt modelId="{0A7C4257-8430-4D89-ABF9-98A8730AF857}" type="pres">
      <dgm:prSet presAssocID="{85E56AAE-86D2-4DA9-AFBC-FB5472CBA18D}" presName="parentText" presStyleLbl="node1" presStyleIdx="7" presStyleCnt="10">
        <dgm:presLayoutVars>
          <dgm:chMax val="0"/>
          <dgm:bulletEnabled val="1"/>
        </dgm:presLayoutVars>
      </dgm:prSet>
      <dgm:spPr/>
    </dgm:pt>
    <dgm:pt modelId="{DB1BE63C-82B4-4A9F-87EA-635F89217B27}" type="pres">
      <dgm:prSet presAssocID="{44DD25BC-2870-4F03-A9E7-D39656A5B0B2}" presName="spacer" presStyleCnt="0"/>
      <dgm:spPr/>
    </dgm:pt>
    <dgm:pt modelId="{9518BA60-84BA-4492-8F11-5E78871F538B}" type="pres">
      <dgm:prSet presAssocID="{12503DE5-CADE-4DD4-B4BE-B4416E4AA2D4}" presName="parentText" presStyleLbl="node1" presStyleIdx="8" presStyleCnt="10" custLinFactY="-6624" custLinFactNeighborX="-926" custLinFactNeighborY="-100000">
        <dgm:presLayoutVars>
          <dgm:chMax val="0"/>
          <dgm:bulletEnabled val="1"/>
        </dgm:presLayoutVars>
      </dgm:prSet>
      <dgm:spPr/>
    </dgm:pt>
    <dgm:pt modelId="{B2075299-5152-4AAB-B27E-0E2003FF8E1F}" type="pres">
      <dgm:prSet presAssocID="{E50F43D5-B14C-4BA8-B4D7-E478A1CAC4F4}" presName="spacer" presStyleCnt="0"/>
      <dgm:spPr/>
    </dgm:pt>
    <dgm:pt modelId="{50BD504C-FEA0-48A8-A3E7-EF6A935C2BE5}" type="pres">
      <dgm:prSet presAssocID="{5F59CF35-A35A-4CE9-ABB0-FDCB0560A4D8}" presName="parentText" presStyleLbl="node1" presStyleIdx="9" presStyleCnt="10">
        <dgm:presLayoutVars>
          <dgm:chMax val="0"/>
          <dgm:bulletEnabled val="1"/>
        </dgm:presLayoutVars>
      </dgm:prSet>
      <dgm:spPr/>
    </dgm:pt>
  </dgm:ptLst>
  <dgm:cxnLst>
    <dgm:cxn modelId="{0E98B605-DD88-48C8-B5C1-F371C563654C}" type="presOf" srcId="{5F59CF35-A35A-4CE9-ABB0-FDCB0560A4D8}" destId="{50BD504C-FEA0-48A8-A3E7-EF6A935C2BE5}" srcOrd="0" destOrd="0" presId="urn:microsoft.com/office/officeart/2005/8/layout/vList2"/>
    <dgm:cxn modelId="{B278640B-475D-401D-BCBE-E27B8E4E42E1}" srcId="{1C90DC33-DB51-4D80-8F70-814A85C0E32D}" destId="{AC1F5F0D-A8F7-468A-97C1-DA68DAAC937C}" srcOrd="2" destOrd="0" parTransId="{9F03FA08-3AAE-41AC-A6DF-A5BA1DBF247B}" sibTransId="{C5B3D1F4-71EF-42F8-B2A5-D14413DFF5E5}"/>
    <dgm:cxn modelId="{26C2A720-1334-44AF-B21C-D40B74E7F86C}" type="presOf" srcId="{85E56AAE-86D2-4DA9-AFBC-FB5472CBA18D}" destId="{0A7C4257-8430-4D89-ABF9-98A8730AF857}" srcOrd="0" destOrd="0" presId="urn:microsoft.com/office/officeart/2005/8/layout/vList2"/>
    <dgm:cxn modelId="{E0930C23-9C96-4924-97FE-EB1BACC31A74}" srcId="{1C90DC33-DB51-4D80-8F70-814A85C0E32D}" destId="{8935E0C9-693F-49BC-AB26-1629DA47C9CE}" srcOrd="0" destOrd="0" parTransId="{86113AAD-E25F-4C05-B9EA-55614E342FF5}" sibTransId="{F96AF23E-D887-497D-9D20-47D3A9636F0E}"/>
    <dgm:cxn modelId="{2D883D2C-BAB4-422E-8C1C-05C5787C9B7C}" srcId="{1C90DC33-DB51-4D80-8F70-814A85C0E32D}" destId="{AA1A40DD-9C25-4EE5-A547-B5ABC3084FBD}" srcOrd="5" destOrd="0" parTransId="{A0568A7C-084F-43BE-B4CB-8746277F6F34}" sibTransId="{A8E0D5C2-8FE9-4085-A2CA-DCDEB08E65E3}"/>
    <dgm:cxn modelId="{BB784636-EC90-4D6E-B259-B4B6DB3D9C01}" type="presOf" srcId="{8935E0C9-693F-49BC-AB26-1629DA47C9CE}" destId="{BCDAC0D2-7A3B-4D2B-A117-A1DE8FE9BCF4}" srcOrd="0" destOrd="0" presId="urn:microsoft.com/office/officeart/2005/8/layout/vList2"/>
    <dgm:cxn modelId="{ECE75F68-B35F-4A8B-8FCB-5E561D1D7A3C}" type="presOf" srcId="{DDE6AFE4-79E4-4BC5-A946-E827B206C273}" destId="{C7101F28-8055-481E-BEA0-1237F02E538F}" srcOrd="0" destOrd="0" presId="urn:microsoft.com/office/officeart/2005/8/layout/vList2"/>
    <dgm:cxn modelId="{F444ED48-1BD2-482A-B718-754801D33E90}" srcId="{1C90DC33-DB51-4D80-8F70-814A85C0E32D}" destId="{12503DE5-CADE-4DD4-B4BE-B4416E4AA2D4}" srcOrd="8" destOrd="0" parTransId="{202080E9-1188-4574-A3C7-834A78EF00EC}" sibTransId="{E50F43D5-B14C-4BA8-B4D7-E478A1CAC4F4}"/>
    <dgm:cxn modelId="{DB247649-A396-4231-8591-2579974BF751}" srcId="{1C90DC33-DB51-4D80-8F70-814A85C0E32D}" destId="{DDE6AFE4-79E4-4BC5-A946-E827B206C273}" srcOrd="6" destOrd="0" parTransId="{FDC945C8-BD2D-4F20-87F8-A4492F82DF15}" sibTransId="{85C3E9A6-527F-44A1-90F6-912EAF55D8BD}"/>
    <dgm:cxn modelId="{78E53574-2DDC-4185-A937-D7C9E4C4E886}" srcId="{1C90DC33-DB51-4D80-8F70-814A85C0E32D}" destId="{CED2A888-44A5-48BC-B35D-C111488D93C6}" srcOrd="1" destOrd="0" parTransId="{99AEE1E8-DE72-478E-9444-74B34B031426}" sibTransId="{C7937183-74F1-49AF-974B-27480C07761F}"/>
    <dgm:cxn modelId="{A37DAC57-D9AC-4A24-A1A6-B9B8EDB77CF0}" type="presOf" srcId="{12503DE5-CADE-4DD4-B4BE-B4416E4AA2D4}" destId="{9518BA60-84BA-4492-8F11-5E78871F538B}" srcOrd="0" destOrd="0" presId="urn:microsoft.com/office/officeart/2005/8/layout/vList2"/>
    <dgm:cxn modelId="{84AEC077-DB19-4006-A5EA-6B089F53000C}" type="presOf" srcId="{AC1F5F0D-A8F7-468A-97C1-DA68DAAC937C}" destId="{DC096744-2BDD-41F4-BD3C-896FF86850C0}" srcOrd="0" destOrd="0" presId="urn:microsoft.com/office/officeart/2005/8/layout/vList2"/>
    <dgm:cxn modelId="{0C14D35A-3A13-46FE-8CCA-B67732CE7B44}" srcId="{1C90DC33-DB51-4D80-8F70-814A85C0E32D}" destId="{85E56AAE-86D2-4DA9-AFBC-FB5472CBA18D}" srcOrd="7" destOrd="0" parTransId="{070ED497-9994-4939-AEAD-B2B4AA4954F6}" sibTransId="{44DD25BC-2870-4F03-A9E7-D39656A5B0B2}"/>
    <dgm:cxn modelId="{729811C8-6143-45B8-A10C-753EF7783E51}" type="presOf" srcId="{1C90DC33-DB51-4D80-8F70-814A85C0E32D}" destId="{22A984F4-970C-4DA6-8710-41D7FADDD48D}" srcOrd="0" destOrd="0" presId="urn:microsoft.com/office/officeart/2005/8/layout/vList2"/>
    <dgm:cxn modelId="{7817D0CF-1664-4552-BA56-20C4C7B62312}" srcId="{1C90DC33-DB51-4D80-8F70-814A85C0E32D}" destId="{5F59CF35-A35A-4CE9-ABB0-FDCB0560A4D8}" srcOrd="9" destOrd="0" parTransId="{813D3A8F-A604-40BC-8120-FEEA65AA6297}" sibTransId="{D95770D0-27B1-4019-B44F-8014755CBB38}"/>
    <dgm:cxn modelId="{26CD37D4-30E6-4E5D-988E-34208000BC03}" type="presOf" srcId="{AA1A40DD-9C25-4EE5-A547-B5ABC3084FBD}" destId="{D3DE5E25-2614-4CFF-8FAA-8FBAB2E3D3A0}" srcOrd="0" destOrd="0" presId="urn:microsoft.com/office/officeart/2005/8/layout/vList2"/>
    <dgm:cxn modelId="{C97078DA-520D-4ADB-8EB4-AAA679CB0DB8}" type="presOf" srcId="{CED2A888-44A5-48BC-B35D-C111488D93C6}" destId="{DEB8C5FB-C53C-4693-B33D-7883DF6019CC}" srcOrd="0" destOrd="0" presId="urn:microsoft.com/office/officeart/2005/8/layout/vList2"/>
    <dgm:cxn modelId="{BA1F52E3-D6D4-40B2-AECB-E4C538F07F6C}" type="presOf" srcId="{38612ABB-9490-457D-85B9-FED5224F3C72}" destId="{72E976C0-8D81-4413-B110-A991D522DB48}" srcOrd="0" destOrd="0" presId="urn:microsoft.com/office/officeart/2005/8/layout/vList2"/>
    <dgm:cxn modelId="{AF71F6E4-9970-4769-8C87-866493064CE5}" srcId="{1C90DC33-DB51-4D80-8F70-814A85C0E32D}" destId="{375296E1-71F2-4F7A-BDD9-720BF2EC2938}" srcOrd="3" destOrd="0" parTransId="{286673CE-6763-484A-9C17-792BC4F12FC3}" sibTransId="{96AC9B0E-25A5-43E4-AED1-B647DEAC75B3}"/>
    <dgm:cxn modelId="{3D81EEE8-99AD-4EB4-B373-C2E3A5E7BC9E}" type="presOf" srcId="{375296E1-71F2-4F7A-BDD9-720BF2EC2938}" destId="{F09CE0E7-1A7B-4DEE-B935-FF94E1768092}" srcOrd="0" destOrd="0" presId="urn:microsoft.com/office/officeart/2005/8/layout/vList2"/>
    <dgm:cxn modelId="{CEA011FA-700D-45CF-BD04-6B27E2DBE340}" srcId="{1C90DC33-DB51-4D80-8F70-814A85C0E32D}" destId="{38612ABB-9490-457D-85B9-FED5224F3C72}" srcOrd="4" destOrd="0" parTransId="{8492690D-1EB8-4627-BE8D-018F46EEEA4A}" sibTransId="{2E6BB7C3-089F-40C9-B18D-04C80327CDF4}"/>
    <dgm:cxn modelId="{DF94492F-C0CF-494D-9B19-2875A4EFC5C1}" type="presParOf" srcId="{22A984F4-970C-4DA6-8710-41D7FADDD48D}" destId="{BCDAC0D2-7A3B-4D2B-A117-A1DE8FE9BCF4}" srcOrd="0" destOrd="0" presId="urn:microsoft.com/office/officeart/2005/8/layout/vList2"/>
    <dgm:cxn modelId="{C2CB425A-57F6-45D9-9A18-EC40FBA8C95D}" type="presParOf" srcId="{22A984F4-970C-4DA6-8710-41D7FADDD48D}" destId="{C4C4AFF6-B885-406E-BE68-247710A10837}" srcOrd="1" destOrd="0" presId="urn:microsoft.com/office/officeart/2005/8/layout/vList2"/>
    <dgm:cxn modelId="{1C89F93B-A095-4C4A-843E-52170902D807}" type="presParOf" srcId="{22A984F4-970C-4DA6-8710-41D7FADDD48D}" destId="{DEB8C5FB-C53C-4693-B33D-7883DF6019CC}" srcOrd="2" destOrd="0" presId="urn:microsoft.com/office/officeart/2005/8/layout/vList2"/>
    <dgm:cxn modelId="{065ADE7B-ED61-416B-B56F-19CE8A403B86}" type="presParOf" srcId="{22A984F4-970C-4DA6-8710-41D7FADDD48D}" destId="{F7FEF8B5-2C41-4920-A7B1-34F9C449A3C9}" srcOrd="3" destOrd="0" presId="urn:microsoft.com/office/officeart/2005/8/layout/vList2"/>
    <dgm:cxn modelId="{B9E2B01C-D27C-42DE-9729-820E434C4875}" type="presParOf" srcId="{22A984F4-970C-4DA6-8710-41D7FADDD48D}" destId="{DC096744-2BDD-41F4-BD3C-896FF86850C0}" srcOrd="4" destOrd="0" presId="urn:microsoft.com/office/officeart/2005/8/layout/vList2"/>
    <dgm:cxn modelId="{D22B9ED4-0AFF-4B60-8E05-0D60835B392E}" type="presParOf" srcId="{22A984F4-970C-4DA6-8710-41D7FADDD48D}" destId="{07202DD0-3F3B-42C6-96A9-3D39FDC415F2}" srcOrd="5" destOrd="0" presId="urn:microsoft.com/office/officeart/2005/8/layout/vList2"/>
    <dgm:cxn modelId="{66E6EAA6-15A7-4401-B684-A8CCD575B46B}" type="presParOf" srcId="{22A984F4-970C-4DA6-8710-41D7FADDD48D}" destId="{F09CE0E7-1A7B-4DEE-B935-FF94E1768092}" srcOrd="6" destOrd="0" presId="urn:microsoft.com/office/officeart/2005/8/layout/vList2"/>
    <dgm:cxn modelId="{E647DD18-507D-4FCC-8CB3-F95B68311E2D}" type="presParOf" srcId="{22A984F4-970C-4DA6-8710-41D7FADDD48D}" destId="{6AA7FBDE-B943-441C-8FEB-01CCA4681B68}" srcOrd="7" destOrd="0" presId="urn:microsoft.com/office/officeart/2005/8/layout/vList2"/>
    <dgm:cxn modelId="{492C594D-392A-421B-8BB6-56721C82969B}" type="presParOf" srcId="{22A984F4-970C-4DA6-8710-41D7FADDD48D}" destId="{72E976C0-8D81-4413-B110-A991D522DB48}" srcOrd="8" destOrd="0" presId="urn:microsoft.com/office/officeart/2005/8/layout/vList2"/>
    <dgm:cxn modelId="{DC2B833D-9C8C-41FB-BC2E-D2680A938817}" type="presParOf" srcId="{22A984F4-970C-4DA6-8710-41D7FADDD48D}" destId="{4BDB10DA-5DA7-4D8A-A4B6-532FC1F5E3CC}" srcOrd="9" destOrd="0" presId="urn:microsoft.com/office/officeart/2005/8/layout/vList2"/>
    <dgm:cxn modelId="{9A6C5970-C6A4-4ABF-A49A-C6439A1ADDFA}" type="presParOf" srcId="{22A984F4-970C-4DA6-8710-41D7FADDD48D}" destId="{D3DE5E25-2614-4CFF-8FAA-8FBAB2E3D3A0}" srcOrd="10" destOrd="0" presId="urn:microsoft.com/office/officeart/2005/8/layout/vList2"/>
    <dgm:cxn modelId="{DB48CCEE-6966-4C4E-AE4E-CB70DBC09326}" type="presParOf" srcId="{22A984F4-970C-4DA6-8710-41D7FADDD48D}" destId="{5748680D-B686-4A54-AA56-F89680B4305C}" srcOrd="11" destOrd="0" presId="urn:microsoft.com/office/officeart/2005/8/layout/vList2"/>
    <dgm:cxn modelId="{3BAA5D2A-2B4A-4913-BC32-529A2D696C30}" type="presParOf" srcId="{22A984F4-970C-4DA6-8710-41D7FADDD48D}" destId="{C7101F28-8055-481E-BEA0-1237F02E538F}" srcOrd="12" destOrd="0" presId="urn:microsoft.com/office/officeart/2005/8/layout/vList2"/>
    <dgm:cxn modelId="{2529EE2E-1BC5-4A52-9252-EAD2259DB859}" type="presParOf" srcId="{22A984F4-970C-4DA6-8710-41D7FADDD48D}" destId="{DE586C99-1470-492C-8399-27834130C0F9}" srcOrd="13" destOrd="0" presId="urn:microsoft.com/office/officeart/2005/8/layout/vList2"/>
    <dgm:cxn modelId="{5F43F76D-B19D-40EF-A46A-487A8E0CF136}" type="presParOf" srcId="{22A984F4-970C-4DA6-8710-41D7FADDD48D}" destId="{0A7C4257-8430-4D89-ABF9-98A8730AF857}" srcOrd="14" destOrd="0" presId="urn:microsoft.com/office/officeart/2005/8/layout/vList2"/>
    <dgm:cxn modelId="{0AB122DE-DA7A-45BE-B28F-8AC19DCB2A14}" type="presParOf" srcId="{22A984F4-970C-4DA6-8710-41D7FADDD48D}" destId="{DB1BE63C-82B4-4A9F-87EA-635F89217B27}" srcOrd="15" destOrd="0" presId="urn:microsoft.com/office/officeart/2005/8/layout/vList2"/>
    <dgm:cxn modelId="{285A6F2A-B8DE-49B1-AD3A-FAFC3888C5CD}" type="presParOf" srcId="{22A984F4-970C-4DA6-8710-41D7FADDD48D}" destId="{9518BA60-84BA-4492-8F11-5E78871F538B}" srcOrd="16" destOrd="0" presId="urn:microsoft.com/office/officeart/2005/8/layout/vList2"/>
    <dgm:cxn modelId="{BF6704FB-A877-4F66-B789-BF172E182803}" type="presParOf" srcId="{22A984F4-970C-4DA6-8710-41D7FADDD48D}" destId="{B2075299-5152-4AAB-B27E-0E2003FF8E1F}" srcOrd="17" destOrd="0" presId="urn:microsoft.com/office/officeart/2005/8/layout/vList2"/>
    <dgm:cxn modelId="{E58A51F9-9811-47DC-ACED-F4888606152D}" type="presParOf" srcId="{22A984F4-970C-4DA6-8710-41D7FADDD48D}" destId="{50BD504C-FEA0-48A8-A3E7-EF6A935C2BE5}"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C0D2-7A3B-4D2B-A117-A1DE8FE9BCF4}">
      <dsp:nvSpPr>
        <dsp:cNvPr id="0" name=""/>
        <dsp:cNvSpPr/>
      </dsp:nvSpPr>
      <dsp:spPr>
        <a:xfrm>
          <a:off x="0" y="664"/>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QUÉ se quiere hacer: descripción del proyecto</a:t>
          </a:r>
          <a:endParaRPr lang="en-US" sz="1800" kern="1200" dirty="0"/>
        </a:p>
      </dsp:txBody>
      <dsp:txXfrm>
        <a:off x="22938" y="23602"/>
        <a:ext cx="8183724" cy="424014"/>
      </dsp:txXfrm>
    </dsp:sp>
    <dsp:sp modelId="{DEB8C5FB-C53C-4693-B33D-7883DF6019CC}">
      <dsp:nvSpPr>
        <dsp:cNvPr id="0" name=""/>
        <dsp:cNvSpPr/>
      </dsp:nvSpPr>
      <dsp:spPr>
        <a:xfrm>
          <a:off x="0" y="480441"/>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POR QUÉ se quiere hacer: fundamentación</a:t>
          </a:r>
          <a:endParaRPr lang="en-US" sz="1800" kern="1200" dirty="0"/>
        </a:p>
      </dsp:txBody>
      <dsp:txXfrm>
        <a:off x="22938" y="503379"/>
        <a:ext cx="8183724" cy="424014"/>
      </dsp:txXfrm>
    </dsp:sp>
    <dsp:sp modelId="{DC096744-2BDD-41F4-BD3C-896FF86850C0}">
      <dsp:nvSpPr>
        <dsp:cNvPr id="0" name=""/>
        <dsp:cNvSpPr/>
      </dsp:nvSpPr>
      <dsp:spPr>
        <a:xfrm>
          <a:off x="0" y="960218"/>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PARA QUÉ se quiere hacer: objetivos </a:t>
          </a:r>
          <a:endParaRPr lang="en-US" sz="1800" kern="1200" dirty="0"/>
        </a:p>
      </dsp:txBody>
      <dsp:txXfrm>
        <a:off x="22938" y="983156"/>
        <a:ext cx="8183724" cy="424014"/>
      </dsp:txXfrm>
    </dsp:sp>
    <dsp:sp modelId="{F09CE0E7-1A7B-4DEE-B935-FF94E1768092}">
      <dsp:nvSpPr>
        <dsp:cNvPr id="0" name=""/>
        <dsp:cNvSpPr/>
      </dsp:nvSpPr>
      <dsp:spPr>
        <a:xfrm>
          <a:off x="0" y="1439995"/>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CUANTO se quiere hacer: metas</a:t>
          </a:r>
          <a:endParaRPr lang="en-US" sz="1800" kern="1200" dirty="0"/>
        </a:p>
      </dsp:txBody>
      <dsp:txXfrm>
        <a:off x="22938" y="1462933"/>
        <a:ext cx="8183724" cy="424014"/>
      </dsp:txXfrm>
    </dsp:sp>
    <dsp:sp modelId="{72E976C0-8D81-4413-B110-A991D522DB48}">
      <dsp:nvSpPr>
        <dsp:cNvPr id="0" name=""/>
        <dsp:cNvSpPr/>
      </dsp:nvSpPr>
      <dsp:spPr>
        <a:xfrm>
          <a:off x="0" y="1919772"/>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DÓNDE se quiere hacer: localización física, ubicación en el espacio, cobertura espacial</a:t>
          </a:r>
          <a:r>
            <a:rPr lang="es-ES_tradnl" sz="1400" kern="1200" dirty="0"/>
            <a:t>.</a:t>
          </a:r>
          <a:endParaRPr lang="en-US" sz="1400" kern="1200" dirty="0"/>
        </a:p>
      </dsp:txBody>
      <dsp:txXfrm>
        <a:off x="22938" y="1942710"/>
        <a:ext cx="8183724" cy="424014"/>
      </dsp:txXfrm>
    </dsp:sp>
    <dsp:sp modelId="{D3DE5E25-2614-4CFF-8FAA-8FBAB2E3D3A0}">
      <dsp:nvSpPr>
        <dsp:cNvPr id="0" name=""/>
        <dsp:cNvSpPr/>
      </dsp:nvSpPr>
      <dsp:spPr>
        <a:xfrm>
          <a:off x="0" y="2399548"/>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CÓMO se va a hacer: actividades y tareas, metodología y organización.</a:t>
          </a:r>
          <a:endParaRPr lang="en-US" sz="1800" kern="1200" dirty="0"/>
        </a:p>
      </dsp:txBody>
      <dsp:txXfrm>
        <a:off x="22938" y="2422486"/>
        <a:ext cx="8183724" cy="424014"/>
      </dsp:txXfrm>
    </dsp:sp>
    <dsp:sp modelId="{C7101F28-8055-481E-BEA0-1237F02E538F}">
      <dsp:nvSpPr>
        <dsp:cNvPr id="0" name=""/>
        <dsp:cNvSpPr/>
      </dsp:nvSpPr>
      <dsp:spPr>
        <a:xfrm>
          <a:off x="0" y="2879325"/>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CUÁNDO se va a hacer: calendario de actividades o cronograma. A QUIÉNES va dirigido: destinatarios o beneficiarios</a:t>
          </a:r>
          <a:endParaRPr lang="en-US" sz="1800" kern="1200" dirty="0"/>
        </a:p>
      </dsp:txBody>
      <dsp:txXfrm>
        <a:off x="22938" y="2902263"/>
        <a:ext cx="8183724" cy="424014"/>
      </dsp:txXfrm>
    </dsp:sp>
    <dsp:sp modelId="{0A7C4257-8430-4D89-ABF9-98A8730AF857}">
      <dsp:nvSpPr>
        <dsp:cNvPr id="0" name=""/>
        <dsp:cNvSpPr/>
      </dsp:nvSpPr>
      <dsp:spPr>
        <a:xfrm>
          <a:off x="0" y="3359102"/>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QUIÉNES lo van a hacer: entidad que lo desarrollará y organización</a:t>
          </a:r>
          <a:r>
            <a:rPr lang="es-ES_tradnl" sz="1200" kern="1200" dirty="0"/>
            <a:t>.</a:t>
          </a:r>
          <a:endParaRPr lang="en-US" sz="1200" kern="1200" dirty="0"/>
        </a:p>
      </dsp:txBody>
      <dsp:txXfrm>
        <a:off x="22938" y="3382040"/>
        <a:ext cx="8183724" cy="424014"/>
      </dsp:txXfrm>
    </dsp:sp>
    <dsp:sp modelId="{9518BA60-84BA-4492-8F11-5E78871F538B}">
      <dsp:nvSpPr>
        <dsp:cNvPr id="0" name=""/>
        <dsp:cNvSpPr/>
      </dsp:nvSpPr>
      <dsp:spPr>
        <a:xfrm>
          <a:off x="0" y="3797868"/>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dirty="0"/>
            <a:t>CON QUÉ se va a hacer: recursos humanos, materiales, técnicos y económicos, y forma de financiación. Presupuesto</a:t>
          </a:r>
          <a:r>
            <a:rPr lang="es-ES" sz="1800" kern="1200" dirty="0"/>
            <a:t> </a:t>
          </a:r>
          <a:endParaRPr lang="en-US" sz="1800" kern="1200" dirty="0"/>
        </a:p>
      </dsp:txBody>
      <dsp:txXfrm>
        <a:off x="22938" y="3820806"/>
        <a:ext cx="8183724" cy="424014"/>
      </dsp:txXfrm>
    </dsp:sp>
    <dsp:sp modelId="{50BD504C-FEA0-48A8-A3E7-EF6A935C2BE5}">
      <dsp:nvSpPr>
        <dsp:cNvPr id="0" name=""/>
        <dsp:cNvSpPr/>
      </dsp:nvSpPr>
      <dsp:spPr>
        <a:xfrm>
          <a:off x="0" y="4318656"/>
          <a:ext cx="8229600" cy="4698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QUIÉN lo va a evaluar ( a nivel interno y externo)</a:t>
          </a:r>
          <a:endParaRPr lang="en-US" sz="1800" kern="1200" dirty="0"/>
        </a:p>
      </dsp:txBody>
      <dsp:txXfrm>
        <a:off x="22938" y="4341594"/>
        <a:ext cx="8183724" cy="424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5F57B07-5BFC-23A0-EB2E-1BE7A2AD906A}"/>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2076" tIns="46039" rIns="92076" bIns="46039" numCol="1" anchor="t" anchorCtr="0" compatLnSpc="1">
            <a:prstTxWarp prst="textNoShape">
              <a:avLst/>
            </a:prstTxWarp>
          </a:bodyPr>
          <a:lstStyle>
            <a:lvl1pPr eaLnBrk="1" hangingPunct="1">
              <a:defRPr sz="1200"/>
            </a:lvl1pPr>
          </a:lstStyle>
          <a:p>
            <a:pPr>
              <a:defRPr/>
            </a:pPr>
            <a:endParaRPr lang="es-ES" altLang="es-ES"/>
          </a:p>
        </p:txBody>
      </p:sp>
      <p:sp>
        <p:nvSpPr>
          <p:cNvPr id="18435" name="Rectangle 3">
            <a:extLst>
              <a:ext uri="{FF2B5EF4-FFF2-40B4-BE49-F238E27FC236}">
                <a16:creationId xmlns:a16="http://schemas.microsoft.com/office/drawing/2014/main" id="{B4463FDB-AC47-2E6A-0575-FA8A48CD38D8}"/>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2076" tIns="46039" rIns="92076" bIns="46039" numCol="1" anchor="t" anchorCtr="0" compatLnSpc="1">
            <a:prstTxWarp prst="textNoShape">
              <a:avLst/>
            </a:prstTxWarp>
          </a:bodyPr>
          <a:lstStyle>
            <a:lvl1pPr algn="r" eaLnBrk="1" hangingPunct="1">
              <a:defRPr sz="1200"/>
            </a:lvl1pPr>
          </a:lstStyle>
          <a:p>
            <a:pPr>
              <a:defRPr/>
            </a:pPr>
            <a:fld id="{53910B69-3CAE-4EEF-B239-A4511BD91BB5}" type="datetime1">
              <a:rPr lang="es-ES" altLang="es-ES" smtClean="0"/>
              <a:t>14/10/2022</a:t>
            </a:fld>
            <a:endParaRPr lang="es-ES" altLang="es-ES"/>
          </a:p>
        </p:txBody>
      </p:sp>
      <p:sp>
        <p:nvSpPr>
          <p:cNvPr id="18436" name="Rectangle 4">
            <a:extLst>
              <a:ext uri="{FF2B5EF4-FFF2-40B4-BE49-F238E27FC236}">
                <a16:creationId xmlns:a16="http://schemas.microsoft.com/office/drawing/2014/main" id="{3A5C42A8-9631-2055-D861-CCE1379B81EB}"/>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2076" tIns="46039" rIns="92076" bIns="46039" numCol="1" anchor="b" anchorCtr="0" compatLnSpc="1">
            <a:prstTxWarp prst="textNoShape">
              <a:avLst/>
            </a:prstTxWarp>
          </a:bodyPr>
          <a:lstStyle>
            <a:lvl1pPr eaLnBrk="1" hangingPunct="1">
              <a:defRPr sz="1200"/>
            </a:lvl1pPr>
          </a:lstStyle>
          <a:p>
            <a:pPr>
              <a:defRPr/>
            </a:pPr>
            <a:endParaRPr lang="es-ES" altLang="es-ES"/>
          </a:p>
        </p:txBody>
      </p:sp>
      <p:sp>
        <p:nvSpPr>
          <p:cNvPr id="18437" name="Rectangle 5">
            <a:extLst>
              <a:ext uri="{FF2B5EF4-FFF2-40B4-BE49-F238E27FC236}">
                <a16:creationId xmlns:a16="http://schemas.microsoft.com/office/drawing/2014/main" id="{C0D45C11-BBE0-7DD3-20BF-37D75AEC0F17}"/>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2076" tIns="46039" rIns="92076" bIns="46039" numCol="1" anchor="b" anchorCtr="0" compatLnSpc="1">
            <a:prstTxWarp prst="textNoShape">
              <a:avLst/>
            </a:prstTxWarp>
          </a:bodyPr>
          <a:lstStyle>
            <a:lvl1pPr algn="r" eaLnBrk="1" hangingPunct="1">
              <a:defRPr sz="1200"/>
            </a:lvl1pPr>
          </a:lstStyle>
          <a:p>
            <a:pPr>
              <a:defRPr/>
            </a:pPr>
            <a:fld id="{1E74285B-C858-440F-A03E-BF3066849EE0}" type="slidenum">
              <a:rPr lang="es-ES" altLang="es-ES"/>
              <a:pPr>
                <a:defRPr/>
              </a:pPr>
              <a:t>‹Nº›</a:t>
            </a:fld>
            <a:endParaRPr lang="es-E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4AF5E9-A9BB-6F0F-B5B2-DC0F752A0732}"/>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2076" tIns="46039" rIns="92076" bIns="46039" numCol="1" anchor="t" anchorCtr="0" compatLnSpc="1">
            <a:prstTxWarp prst="textNoShape">
              <a:avLst/>
            </a:prstTxWarp>
          </a:bodyPr>
          <a:lstStyle>
            <a:lvl1pPr eaLnBrk="1" hangingPunct="1">
              <a:defRPr sz="1200"/>
            </a:lvl1pPr>
          </a:lstStyle>
          <a:p>
            <a:pPr>
              <a:defRPr/>
            </a:pPr>
            <a:endParaRPr lang="es-ES" altLang="es-ES"/>
          </a:p>
        </p:txBody>
      </p:sp>
      <p:sp>
        <p:nvSpPr>
          <p:cNvPr id="15363" name="Rectangle 3">
            <a:extLst>
              <a:ext uri="{FF2B5EF4-FFF2-40B4-BE49-F238E27FC236}">
                <a16:creationId xmlns:a16="http://schemas.microsoft.com/office/drawing/2014/main" id="{8C9CC3DB-F231-76E7-D983-BCE6CA754833}"/>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2076" tIns="46039" rIns="92076" bIns="46039" numCol="1" anchor="t" anchorCtr="0" compatLnSpc="1">
            <a:prstTxWarp prst="textNoShape">
              <a:avLst/>
            </a:prstTxWarp>
          </a:bodyPr>
          <a:lstStyle>
            <a:lvl1pPr algn="r" eaLnBrk="1" hangingPunct="1">
              <a:defRPr sz="1200"/>
            </a:lvl1pPr>
          </a:lstStyle>
          <a:p>
            <a:pPr>
              <a:defRPr/>
            </a:pPr>
            <a:fld id="{F4385193-E4C3-4873-8D64-1A3E2866D0A2}" type="datetime1">
              <a:rPr lang="es-ES" altLang="es-ES" smtClean="0"/>
              <a:t>14/10/2022</a:t>
            </a:fld>
            <a:endParaRPr lang="es-ES" altLang="es-ES"/>
          </a:p>
        </p:txBody>
      </p:sp>
      <p:sp>
        <p:nvSpPr>
          <p:cNvPr id="16388" name="Rectangle 4">
            <a:extLst>
              <a:ext uri="{FF2B5EF4-FFF2-40B4-BE49-F238E27FC236}">
                <a16:creationId xmlns:a16="http://schemas.microsoft.com/office/drawing/2014/main" id="{23DAC18E-315D-E36C-F6D7-DDB3E6B8F0C0}"/>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6AB6D735-0546-A1C1-6788-8715052806F6}"/>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2076" tIns="46039" rIns="92076" bIns="46039" numCol="1" anchor="t" anchorCtr="0" compatLnSpc="1">
            <a:prstTxWarp prst="textNoShape">
              <a:avLst/>
            </a:prstTxWarp>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15366" name="Rectangle 6">
            <a:extLst>
              <a:ext uri="{FF2B5EF4-FFF2-40B4-BE49-F238E27FC236}">
                <a16:creationId xmlns:a16="http://schemas.microsoft.com/office/drawing/2014/main" id="{83F5D2AA-3EFC-B915-4FAD-6DADFA44B2E4}"/>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2076" tIns="46039" rIns="92076" bIns="46039" numCol="1" anchor="b" anchorCtr="0" compatLnSpc="1">
            <a:prstTxWarp prst="textNoShape">
              <a:avLst/>
            </a:prstTxWarp>
          </a:bodyPr>
          <a:lstStyle>
            <a:lvl1pPr eaLnBrk="1" hangingPunct="1">
              <a:defRPr sz="1200"/>
            </a:lvl1pPr>
          </a:lstStyle>
          <a:p>
            <a:pPr>
              <a:defRPr/>
            </a:pPr>
            <a:endParaRPr lang="es-ES" altLang="es-ES"/>
          </a:p>
        </p:txBody>
      </p:sp>
      <p:sp>
        <p:nvSpPr>
          <p:cNvPr id="15367" name="Rectangle 7">
            <a:extLst>
              <a:ext uri="{FF2B5EF4-FFF2-40B4-BE49-F238E27FC236}">
                <a16:creationId xmlns:a16="http://schemas.microsoft.com/office/drawing/2014/main" id="{29C745F6-DDDA-CA11-07A9-52CEC4769F7A}"/>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2076" tIns="46039" rIns="92076" bIns="46039" numCol="1" anchor="b" anchorCtr="0" compatLnSpc="1">
            <a:prstTxWarp prst="textNoShape">
              <a:avLst/>
            </a:prstTxWarp>
          </a:bodyPr>
          <a:lstStyle>
            <a:lvl1pPr algn="r" eaLnBrk="1" hangingPunct="1">
              <a:defRPr sz="1200"/>
            </a:lvl1pPr>
          </a:lstStyle>
          <a:p>
            <a:pPr>
              <a:defRPr/>
            </a:pPr>
            <a:fld id="{5495EAAD-17F8-4408-A7F5-BCAFAF8FC48B}"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FFDCD486-9709-5D28-075B-8DDA92F355BA}"/>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6125" indent="-285750">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98602860-958A-4532-BFB4-F504155E490F}" type="datetime1">
              <a:rPr lang="es-ES" altLang="es-ES" smtClean="0"/>
              <a:t>14/10/2022</a:t>
            </a:fld>
            <a:endParaRPr lang="es-ES" altLang="es-ES"/>
          </a:p>
        </p:txBody>
      </p:sp>
      <p:sp>
        <p:nvSpPr>
          <p:cNvPr id="18436" name="Rectangle 2">
            <a:extLst>
              <a:ext uri="{FF2B5EF4-FFF2-40B4-BE49-F238E27FC236}">
                <a16:creationId xmlns:a16="http://schemas.microsoft.com/office/drawing/2014/main" id="{C1E91274-D709-F4DB-0334-A3C1038A92B1}"/>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CF9058C6-329B-F4B3-F087-82AD995FA8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F4385193-E4C3-4873-8D64-1A3E2866D0A2}" type="datetime1">
              <a:rPr lang="es-ES" altLang="es-ES" smtClean="0"/>
              <a:t>14/10/2022</a:t>
            </a:fld>
            <a:endParaRPr lang="es-ES" altLang="es-ES"/>
          </a:p>
        </p:txBody>
      </p:sp>
    </p:spTree>
    <p:extLst>
      <p:ext uri="{BB962C8B-B14F-4D97-AF65-F5344CB8AC3E}">
        <p14:creationId xmlns:p14="http://schemas.microsoft.com/office/powerpoint/2010/main" val="50620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a:extLst>
              <a:ext uri="{FF2B5EF4-FFF2-40B4-BE49-F238E27FC236}">
                <a16:creationId xmlns:a16="http://schemas.microsoft.com/office/drawing/2014/main" id="{F5FB3C51-26D5-DDFA-710F-E72747984E10}"/>
              </a:ext>
            </a:extLst>
          </p:cNvPr>
          <p:cNvSpPr>
            <a:spLocks noGrp="1" noRot="1" noChangeAspect="1" noChangeArrowheads="1" noTextEdit="1"/>
          </p:cNvSpPr>
          <p:nvPr>
            <p:ph type="sldImg"/>
          </p:nvPr>
        </p:nvSpPr>
        <p:spPr>
          <a:ln/>
        </p:spPr>
      </p:sp>
      <p:sp>
        <p:nvSpPr>
          <p:cNvPr id="49155" name="Marcador de notas 2">
            <a:extLst>
              <a:ext uri="{FF2B5EF4-FFF2-40B4-BE49-F238E27FC236}">
                <a16:creationId xmlns:a16="http://schemas.microsoft.com/office/drawing/2014/main" id="{C85C5E73-FE4A-C423-4172-E8B38B514B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p>
        </p:txBody>
      </p:sp>
      <p:sp>
        <p:nvSpPr>
          <p:cNvPr id="49156" name="Marcador de fecha 3">
            <a:extLst>
              <a:ext uri="{FF2B5EF4-FFF2-40B4-BE49-F238E27FC236}">
                <a16:creationId xmlns:a16="http://schemas.microsoft.com/office/drawing/2014/main" id="{E08DEC0A-CF2E-8899-17FA-BB3E7830B1A4}"/>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D7C47C-6A17-4C43-A37D-82115BFE2421}" type="datetime1">
              <a:rPr lang="es-ES" altLang="es-ES" smtClean="0"/>
              <a:t>14/10/2022</a:t>
            </a:fld>
            <a:endParaRPr lang="es-ES" altLang="es-ES"/>
          </a:p>
        </p:txBody>
      </p:sp>
    </p:spTree>
    <p:extLst>
      <p:ext uri="{BB962C8B-B14F-4D97-AF65-F5344CB8AC3E}">
        <p14:creationId xmlns:p14="http://schemas.microsoft.com/office/powerpoint/2010/main" val="2976886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941BD0C2-58D9-4A26-BB36-48B8B0860E02}" type="datetime1">
              <a:rPr lang="es-ES" altLang="es-ES" smtClean="0"/>
              <a:t>14/10/2022</a:t>
            </a:fld>
            <a:endParaRPr lang="es-ES" altLang="es-ES"/>
          </a:p>
        </p:txBody>
      </p:sp>
    </p:spTree>
    <p:extLst>
      <p:ext uri="{BB962C8B-B14F-4D97-AF65-F5344CB8AC3E}">
        <p14:creationId xmlns:p14="http://schemas.microsoft.com/office/powerpoint/2010/main" val="175923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F4385193-E4C3-4873-8D64-1A3E2866D0A2}" type="datetime1">
              <a:rPr lang="es-ES" altLang="es-ES" smtClean="0"/>
              <a:t>14/10/2022</a:t>
            </a:fld>
            <a:endParaRPr lang="es-ES" altLang="es-ES"/>
          </a:p>
        </p:txBody>
      </p:sp>
    </p:spTree>
    <p:extLst>
      <p:ext uri="{BB962C8B-B14F-4D97-AF65-F5344CB8AC3E}">
        <p14:creationId xmlns:p14="http://schemas.microsoft.com/office/powerpoint/2010/main" val="16149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F4385193-E4C3-4873-8D64-1A3E2866D0A2}" type="datetime1">
              <a:rPr lang="es-ES" altLang="es-ES" smtClean="0"/>
              <a:t>14/10/2022</a:t>
            </a:fld>
            <a:endParaRPr lang="es-ES" altLang="es-ES"/>
          </a:p>
        </p:txBody>
      </p:sp>
    </p:spTree>
    <p:extLst>
      <p:ext uri="{BB962C8B-B14F-4D97-AF65-F5344CB8AC3E}">
        <p14:creationId xmlns:p14="http://schemas.microsoft.com/office/powerpoint/2010/main" val="40753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F4385193-E4C3-4873-8D64-1A3E2866D0A2}" type="datetime1">
              <a:rPr lang="es-ES" altLang="es-ES" smtClean="0"/>
              <a:t>14/10/2022</a:t>
            </a:fld>
            <a:endParaRPr lang="es-ES" altLang="es-ES"/>
          </a:p>
        </p:txBody>
      </p:sp>
    </p:spTree>
    <p:extLst>
      <p:ext uri="{BB962C8B-B14F-4D97-AF65-F5344CB8AC3E}">
        <p14:creationId xmlns:p14="http://schemas.microsoft.com/office/powerpoint/2010/main" val="413563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a:extLst>
              <a:ext uri="{FF2B5EF4-FFF2-40B4-BE49-F238E27FC236}">
                <a16:creationId xmlns:a16="http://schemas.microsoft.com/office/drawing/2014/main" id="{62F625F0-D64B-61D6-4FFE-E81A9A0B4C20}"/>
              </a:ext>
            </a:extLst>
          </p:cNvPr>
          <p:cNvSpPr>
            <a:spLocks noGrp="1" noRot="1" noChangeAspect="1" noChangeArrowheads="1" noTextEdit="1"/>
          </p:cNvSpPr>
          <p:nvPr>
            <p:ph type="sldImg"/>
          </p:nvPr>
        </p:nvSpPr>
        <p:spPr>
          <a:ln/>
        </p:spPr>
      </p:sp>
      <p:sp>
        <p:nvSpPr>
          <p:cNvPr id="21507" name="Marcador de notas 2">
            <a:extLst>
              <a:ext uri="{FF2B5EF4-FFF2-40B4-BE49-F238E27FC236}">
                <a16:creationId xmlns:a16="http://schemas.microsoft.com/office/drawing/2014/main" id="{8EEA445F-93FF-3E8E-40EF-7BA2B51C04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ltLang="es-ES"/>
          </a:p>
        </p:txBody>
      </p:sp>
      <p:sp>
        <p:nvSpPr>
          <p:cNvPr id="21508" name="Marcador de fecha 3">
            <a:extLst>
              <a:ext uri="{FF2B5EF4-FFF2-40B4-BE49-F238E27FC236}">
                <a16:creationId xmlns:a16="http://schemas.microsoft.com/office/drawing/2014/main" id="{078112F5-BA50-7377-B32C-782AA2572DB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E06634-3570-47CE-ACF4-61C2C0BE298F}" type="datetime1">
              <a:rPr lang="es-ES" altLang="es-ES" smtClean="0"/>
              <a:t>14/10/2022</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F4385193-E4C3-4873-8D64-1A3E2866D0A2}" type="datetime1">
              <a:rPr lang="es-ES" altLang="es-ES" smtClean="0"/>
              <a:t>14/10/2022</a:t>
            </a:fld>
            <a:endParaRPr lang="es-ES" altLang="es-ES"/>
          </a:p>
        </p:txBody>
      </p:sp>
    </p:spTree>
    <p:extLst>
      <p:ext uri="{BB962C8B-B14F-4D97-AF65-F5344CB8AC3E}">
        <p14:creationId xmlns:p14="http://schemas.microsoft.com/office/powerpoint/2010/main" val="330894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F4385193-E4C3-4873-8D64-1A3E2866D0A2}" type="datetime1">
              <a:rPr lang="es-ES" altLang="es-ES" smtClean="0"/>
              <a:t>14/10/2022</a:t>
            </a:fld>
            <a:endParaRPr lang="es-ES" altLang="es-ES"/>
          </a:p>
        </p:txBody>
      </p:sp>
    </p:spTree>
    <p:extLst>
      <p:ext uri="{BB962C8B-B14F-4D97-AF65-F5344CB8AC3E}">
        <p14:creationId xmlns:p14="http://schemas.microsoft.com/office/powerpoint/2010/main" val="407433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a:extLst>
              <a:ext uri="{FF2B5EF4-FFF2-40B4-BE49-F238E27FC236}">
                <a16:creationId xmlns:a16="http://schemas.microsoft.com/office/drawing/2014/main" id="{5B52AE6A-386B-762E-1687-94B9261D6103}"/>
              </a:ext>
            </a:extLst>
          </p:cNvPr>
          <p:cNvSpPr>
            <a:spLocks noGrp="1" noRot="1" noChangeAspect="1" noChangeArrowheads="1" noTextEdit="1"/>
          </p:cNvSpPr>
          <p:nvPr>
            <p:ph type="sldImg"/>
          </p:nvPr>
        </p:nvSpPr>
        <p:spPr>
          <a:ln/>
        </p:spPr>
      </p:sp>
      <p:sp>
        <p:nvSpPr>
          <p:cNvPr id="34819" name="Marcador de notas 2">
            <a:extLst>
              <a:ext uri="{FF2B5EF4-FFF2-40B4-BE49-F238E27FC236}">
                <a16:creationId xmlns:a16="http://schemas.microsoft.com/office/drawing/2014/main" id="{047CA5C4-6AC4-2499-D4B9-1450FF8A8F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p>
        </p:txBody>
      </p:sp>
      <p:sp>
        <p:nvSpPr>
          <p:cNvPr id="34820" name="Marcador de fecha 3">
            <a:extLst>
              <a:ext uri="{FF2B5EF4-FFF2-40B4-BE49-F238E27FC236}">
                <a16:creationId xmlns:a16="http://schemas.microsoft.com/office/drawing/2014/main" id="{1CD7F0B9-D284-29C8-BD14-34DC95C6FB2A}"/>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91E1DD-5436-4B88-9307-13AD1EA0E8F7}" type="datetime1">
              <a:rPr lang="es-ES" altLang="es-ES" smtClean="0"/>
              <a:t>14/10/2022</a:t>
            </a:fld>
            <a:endParaRPr lang="es-ES" altLang="es-ES"/>
          </a:p>
        </p:txBody>
      </p:sp>
    </p:spTree>
    <p:extLst>
      <p:ext uri="{BB962C8B-B14F-4D97-AF65-F5344CB8AC3E}">
        <p14:creationId xmlns:p14="http://schemas.microsoft.com/office/powerpoint/2010/main" val="381192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7C261BB0-7D66-F865-1467-3F5C9086BD3C}"/>
              </a:ext>
            </a:extLst>
          </p:cNvPr>
          <p:cNvSpPr>
            <a:spLocks noGrp="1" noRot="1" noChangeAspect="1" noChangeArrowheads="1" noTextEdit="1"/>
          </p:cNvSpPr>
          <p:nvPr>
            <p:ph type="sldImg"/>
          </p:nvPr>
        </p:nvSpPr>
        <p:spPr>
          <a:ln/>
        </p:spPr>
      </p:sp>
      <p:sp>
        <p:nvSpPr>
          <p:cNvPr id="38915" name="Marcador de notas 2">
            <a:extLst>
              <a:ext uri="{FF2B5EF4-FFF2-40B4-BE49-F238E27FC236}">
                <a16:creationId xmlns:a16="http://schemas.microsoft.com/office/drawing/2014/main" id="{3A21E0D2-4688-467A-5EA4-D1C5989EA7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ltLang="es-ES" dirty="0"/>
          </a:p>
        </p:txBody>
      </p:sp>
      <p:sp>
        <p:nvSpPr>
          <p:cNvPr id="38916" name="Marcador de fecha 3">
            <a:extLst>
              <a:ext uri="{FF2B5EF4-FFF2-40B4-BE49-F238E27FC236}">
                <a16:creationId xmlns:a16="http://schemas.microsoft.com/office/drawing/2014/main" id="{A530D737-BCD8-7FB6-80C7-874995A229C8}"/>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55E888-7365-4387-B04E-9559D29CF4A4}" type="datetime1">
              <a:rPr lang="es-ES" altLang="es-ES" smtClean="0"/>
              <a:t>14/10/2022</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pPr>
              <a:defRPr/>
            </a:pPr>
            <a:fld id="{F4385193-E4C3-4873-8D64-1A3E2866D0A2}" type="datetime1">
              <a:rPr lang="es-ES" altLang="es-ES" smtClean="0"/>
              <a:t>14/10/2022</a:t>
            </a:fld>
            <a:endParaRPr lang="es-ES" altLang="es-ES"/>
          </a:p>
        </p:txBody>
      </p:sp>
    </p:spTree>
    <p:extLst>
      <p:ext uri="{BB962C8B-B14F-4D97-AF65-F5344CB8AC3E}">
        <p14:creationId xmlns:p14="http://schemas.microsoft.com/office/powerpoint/2010/main" val="320430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a:extLst>
              <a:ext uri="{FF2B5EF4-FFF2-40B4-BE49-F238E27FC236}">
                <a16:creationId xmlns:a16="http://schemas.microsoft.com/office/drawing/2014/main" id="{FAAB6462-08B5-1943-EF56-64AC7D85A16D}"/>
              </a:ext>
            </a:extLst>
          </p:cNvPr>
          <p:cNvSpPr>
            <a:spLocks noGrp="1" noRot="1" noChangeAspect="1" noChangeArrowheads="1" noTextEdit="1"/>
          </p:cNvSpPr>
          <p:nvPr>
            <p:ph type="sldImg"/>
          </p:nvPr>
        </p:nvSpPr>
        <p:spPr>
          <a:ln/>
        </p:spPr>
      </p:sp>
      <p:sp>
        <p:nvSpPr>
          <p:cNvPr id="44035" name="Marcador de notas 2">
            <a:extLst>
              <a:ext uri="{FF2B5EF4-FFF2-40B4-BE49-F238E27FC236}">
                <a16:creationId xmlns:a16="http://schemas.microsoft.com/office/drawing/2014/main" id="{A80C7BC8-41AA-7D94-2DB6-B4942B3FA0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ltLang="es-ES" dirty="0"/>
          </a:p>
        </p:txBody>
      </p:sp>
      <p:sp>
        <p:nvSpPr>
          <p:cNvPr id="44036" name="Marcador de fecha 3">
            <a:extLst>
              <a:ext uri="{FF2B5EF4-FFF2-40B4-BE49-F238E27FC236}">
                <a16:creationId xmlns:a16="http://schemas.microsoft.com/office/drawing/2014/main" id="{65369534-756B-6329-225A-9CCA4651C38B}"/>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1313" indent="-230188">
              <a:defRPr>
                <a:solidFill>
                  <a:schemeClr val="tx1"/>
                </a:solidFill>
                <a:latin typeface="Arial" panose="020B0604020202020204" pitchFamily="34" charset="0"/>
              </a:defRPr>
            </a:lvl4pPr>
            <a:lvl5pPr marL="2071688" indent="-230188">
              <a:defRPr>
                <a:solidFill>
                  <a:schemeClr val="tx1"/>
                </a:solidFill>
                <a:latin typeface="Arial" panose="020B0604020202020204" pitchFamily="34" charset="0"/>
              </a:defRPr>
            </a:lvl5pPr>
            <a:lvl6pPr marL="2528888" indent="-230188" eaLnBrk="0" fontAlgn="base" hangingPunct="0">
              <a:spcBef>
                <a:spcPct val="0"/>
              </a:spcBef>
              <a:spcAft>
                <a:spcPct val="0"/>
              </a:spcAft>
              <a:defRPr>
                <a:solidFill>
                  <a:schemeClr val="tx1"/>
                </a:solidFill>
                <a:latin typeface="Arial" panose="020B0604020202020204" pitchFamily="34" charset="0"/>
              </a:defRPr>
            </a:lvl6pPr>
            <a:lvl7pPr marL="2986088" indent="-230188" eaLnBrk="0" fontAlgn="base" hangingPunct="0">
              <a:spcBef>
                <a:spcPct val="0"/>
              </a:spcBef>
              <a:spcAft>
                <a:spcPct val="0"/>
              </a:spcAft>
              <a:defRPr>
                <a:solidFill>
                  <a:schemeClr val="tx1"/>
                </a:solidFill>
                <a:latin typeface="Arial" panose="020B0604020202020204" pitchFamily="34" charset="0"/>
              </a:defRPr>
            </a:lvl7pPr>
            <a:lvl8pPr marL="3443288" indent="-230188" eaLnBrk="0" fontAlgn="base" hangingPunct="0">
              <a:spcBef>
                <a:spcPct val="0"/>
              </a:spcBef>
              <a:spcAft>
                <a:spcPct val="0"/>
              </a:spcAft>
              <a:defRPr>
                <a:solidFill>
                  <a:schemeClr val="tx1"/>
                </a:solidFill>
                <a:latin typeface="Arial" panose="020B0604020202020204" pitchFamily="34" charset="0"/>
              </a:defRPr>
            </a:lvl8pPr>
            <a:lvl9pPr marL="3900488" indent="-230188" eaLnBrk="0" fontAlgn="base" hangingPunct="0">
              <a:spcBef>
                <a:spcPct val="0"/>
              </a:spcBef>
              <a:spcAft>
                <a:spcPct val="0"/>
              </a:spcAft>
              <a:defRPr>
                <a:solidFill>
                  <a:schemeClr val="tx1"/>
                </a:solidFill>
                <a:latin typeface="Arial" panose="020B0604020202020204" pitchFamily="34" charset="0"/>
              </a:defRPr>
            </a:lvl9pPr>
          </a:lstStyle>
          <a:p>
            <a:fld id="{87A698E9-90A9-4A19-8DAB-82848CC6E3B0}" type="datetime1">
              <a:rPr lang="es-ES" altLang="es-ES" smtClean="0"/>
              <a:t>14/10/2022</a:t>
            </a:fld>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a:extLst>
              <a:ext uri="{FF2B5EF4-FFF2-40B4-BE49-F238E27FC236}">
                <a16:creationId xmlns:a16="http://schemas.microsoft.com/office/drawing/2014/main" id="{72B48496-9FE8-ADCB-3333-18DD03F92CEF}"/>
              </a:ext>
            </a:extLst>
          </p:cNvPr>
          <p:cNvSpPr>
            <a:spLocks noGrp="1" noRot="1" noChangeAspect="1" noChangeArrowheads="1" noTextEdit="1"/>
          </p:cNvSpPr>
          <p:nvPr>
            <p:ph type="sldImg"/>
          </p:nvPr>
        </p:nvSpPr>
        <p:spPr>
          <a:ln/>
        </p:spPr>
      </p:sp>
      <p:sp>
        <p:nvSpPr>
          <p:cNvPr id="46083" name="Marcador de notas 2">
            <a:extLst>
              <a:ext uri="{FF2B5EF4-FFF2-40B4-BE49-F238E27FC236}">
                <a16:creationId xmlns:a16="http://schemas.microsoft.com/office/drawing/2014/main" id="{E3CCE6E1-CA99-5939-F6DF-7A8F036B34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ltLang="es-ES"/>
          </a:p>
        </p:txBody>
      </p:sp>
      <p:sp>
        <p:nvSpPr>
          <p:cNvPr id="46084" name="Marcador de fecha 3">
            <a:extLst>
              <a:ext uri="{FF2B5EF4-FFF2-40B4-BE49-F238E27FC236}">
                <a16:creationId xmlns:a16="http://schemas.microsoft.com/office/drawing/2014/main" id="{954930BA-EA03-E3CB-2EB1-74FF64CC7D8A}"/>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1313" indent="-230188">
              <a:defRPr>
                <a:solidFill>
                  <a:schemeClr val="tx1"/>
                </a:solidFill>
                <a:latin typeface="Arial" panose="020B0604020202020204" pitchFamily="34" charset="0"/>
              </a:defRPr>
            </a:lvl4pPr>
            <a:lvl5pPr marL="2071688" indent="-230188">
              <a:defRPr>
                <a:solidFill>
                  <a:schemeClr val="tx1"/>
                </a:solidFill>
                <a:latin typeface="Arial" panose="020B0604020202020204" pitchFamily="34" charset="0"/>
              </a:defRPr>
            </a:lvl5pPr>
            <a:lvl6pPr marL="2528888" indent="-230188" eaLnBrk="0" fontAlgn="base" hangingPunct="0">
              <a:spcBef>
                <a:spcPct val="0"/>
              </a:spcBef>
              <a:spcAft>
                <a:spcPct val="0"/>
              </a:spcAft>
              <a:defRPr>
                <a:solidFill>
                  <a:schemeClr val="tx1"/>
                </a:solidFill>
                <a:latin typeface="Arial" panose="020B0604020202020204" pitchFamily="34" charset="0"/>
              </a:defRPr>
            </a:lvl6pPr>
            <a:lvl7pPr marL="2986088" indent="-230188" eaLnBrk="0" fontAlgn="base" hangingPunct="0">
              <a:spcBef>
                <a:spcPct val="0"/>
              </a:spcBef>
              <a:spcAft>
                <a:spcPct val="0"/>
              </a:spcAft>
              <a:defRPr>
                <a:solidFill>
                  <a:schemeClr val="tx1"/>
                </a:solidFill>
                <a:latin typeface="Arial" panose="020B0604020202020204" pitchFamily="34" charset="0"/>
              </a:defRPr>
            </a:lvl7pPr>
            <a:lvl8pPr marL="3443288" indent="-230188" eaLnBrk="0" fontAlgn="base" hangingPunct="0">
              <a:spcBef>
                <a:spcPct val="0"/>
              </a:spcBef>
              <a:spcAft>
                <a:spcPct val="0"/>
              </a:spcAft>
              <a:defRPr>
                <a:solidFill>
                  <a:schemeClr val="tx1"/>
                </a:solidFill>
                <a:latin typeface="Arial" panose="020B0604020202020204" pitchFamily="34" charset="0"/>
              </a:defRPr>
            </a:lvl8pPr>
            <a:lvl9pPr marL="3900488" indent="-230188" eaLnBrk="0" fontAlgn="base" hangingPunct="0">
              <a:spcBef>
                <a:spcPct val="0"/>
              </a:spcBef>
              <a:spcAft>
                <a:spcPct val="0"/>
              </a:spcAft>
              <a:defRPr>
                <a:solidFill>
                  <a:schemeClr val="tx1"/>
                </a:solidFill>
                <a:latin typeface="Arial" panose="020B0604020202020204" pitchFamily="34" charset="0"/>
              </a:defRPr>
            </a:lvl9pPr>
          </a:lstStyle>
          <a:p>
            <a:fld id="{3A47BA20-DD27-4571-8E3F-8B70BEC839AA}" type="datetime1">
              <a:rPr lang="es-ES" altLang="es-ES" smtClean="0"/>
              <a:t>14/10/2022</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pPr>
              <a:defRPr/>
            </a:pPr>
            <a:endParaRPr lang="es-ES" altLang="es-E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pPr>
              <a:defRPr/>
            </a:pPr>
            <a:endParaRPr lang="es-ES" altLang="es-E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pPr>
              <a:defRPr/>
            </a:pPr>
            <a:fld id="{1B0472B5-FB47-417F-B992-65382A5FAD42}" type="slidenum">
              <a:rPr lang="es-ES" altLang="es-ES" smtClean="0"/>
              <a:pPr>
                <a:defRPr/>
              </a:pPr>
              <a:t>‹Nº›</a:t>
            </a:fld>
            <a:endParaRPr lang="es-ES" altLang="es-ES"/>
          </a:p>
        </p:txBody>
      </p:sp>
    </p:spTree>
    <p:extLst>
      <p:ext uri="{BB962C8B-B14F-4D97-AF65-F5344CB8AC3E}">
        <p14:creationId xmlns:p14="http://schemas.microsoft.com/office/powerpoint/2010/main" val="320403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ltLang="es-ES"/>
          </a:p>
        </p:txBody>
      </p:sp>
      <p:sp>
        <p:nvSpPr>
          <p:cNvPr id="6" name="Footer Placeholder 5"/>
          <p:cNvSpPr>
            <a:spLocks noGrp="1"/>
          </p:cNvSpPr>
          <p:nvPr>
            <p:ph type="ftr" sz="quarter" idx="11"/>
          </p:nvPr>
        </p:nvSpPr>
        <p:spPr/>
        <p:txBody>
          <a:bodyPr/>
          <a:lstStyle/>
          <a:p>
            <a:pPr>
              <a:defRPr/>
            </a:pPr>
            <a:endParaRPr lang="es-ES" altLang="es-E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0E1E2642-7007-4E57-B5FF-C0357410FA4C}" type="slidenum">
              <a:rPr lang="es-ES" altLang="es-ES" smtClean="0"/>
              <a:pPr>
                <a:defRPr/>
              </a:pPr>
              <a:t>‹Nº›</a:t>
            </a:fld>
            <a:endParaRPr lang="es-ES" altLang="es-ES"/>
          </a:p>
        </p:txBody>
      </p:sp>
    </p:spTree>
    <p:extLst>
      <p:ext uri="{BB962C8B-B14F-4D97-AF65-F5344CB8AC3E}">
        <p14:creationId xmlns:p14="http://schemas.microsoft.com/office/powerpoint/2010/main" val="134023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s-ES"/>
              <a:t>Haga clic para modificar el estilo de título del patrón</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0E1E2642-7007-4E57-B5FF-C0357410FA4C}" type="slidenum">
              <a:rPr lang="es-ES" altLang="es-ES" smtClean="0"/>
              <a:pPr>
                <a:defRPr/>
              </a:pPr>
              <a:t>‹Nº›</a:t>
            </a:fld>
            <a:endParaRPr lang="es-ES" altLang="es-ES"/>
          </a:p>
        </p:txBody>
      </p:sp>
    </p:spTree>
    <p:extLst>
      <p:ext uri="{BB962C8B-B14F-4D97-AF65-F5344CB8AC3E}">
        <p14:creationId xmlns:p14="http://schemas.microsoft.com/office/powerpoint/2010/main" val="295817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s-ES"/>
              <a:t>Haga clic para modificar el estilo de título del patrón</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sz="900"/>
            </a:lvl1pPr>
          </a:lstStyle>
          <a:p>
            <a:pPr>
              <a:defRPr/>
            </a:pPr>
            <a:endParaRPr lang="es-ES" altLang="es-ES"/>
          </a:p>
        </p:txBody>
      </p:sp>
      <p:sp>
        <p:nvSpPr>
          <p:cNvPr id="5" name="Footer Placeholder 4"/>
          <p:cNvSpPr>
            <a:spLocks noGrp="1"/>
          </p:cNvSpPr>
          <p:nvPr>
            <p:ph type="ftr" sz="quarter" idx="11"/>
          </p:nvPr>
        </p:nvSpPr>
        <p:spPr/>
        <p:txBody>
          <a:bodyPr/>
          <a:lstStyle>
            <a:lvl1pPr>
              <a:defRPr sz="900"/>
            </a:lvl1pPr>
          </a:lstStyle>
          <a:p>
            <a:pPr>
              <a:defRPr/>
            </a:pPr>
            <a:endParaRPr lang="es-ES" altLang="es-E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0E1E2642-7007-4E57-B5FF-C0357410FA4C}" type="slidenum">
              <a:rPr lang="es-ES" altLang="es-ES" smtClean="0"/>
              <a:pPr>
                <a:defRPr/>
              </a:pPr>
              <a:t>‹Nº›</a:t>
            </a:fld>
            <a:endParaRPr lang="es-ES" altLang="es-ES"/>
          </a:p>
        </p:txBody>
      </p:sp>
    </p:spTree>
    <p:extLst>
      <p:ext uri="{BB962C8B-B14F-4D97-AF65-F5344CB8AC3E}">
        <p14:creationId xmlns:p14="http://schemas.microsoft.com/office/powerpoint/2010/main" val="104670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0E1E2642-7007-4E57-B5FF-C0357410FA4C}" type="slidenum">
              <a:rPr lang="es-ES" altLang="es-ES" smtClean="0"/>
              <a:pPr>
                <a:defRPr/>
              </a:pPr>
              <a:t>‹Nº›</a:t>
            </a:fld>
            <a:endParaRPr lang="es-ES" altLang="es-ES"/>
          </a:p>
        </p:txBody>
      </p:sp>
    </p:spTree>
    <p:extLst>
      <p:ext uri="{BB962C8B-B14F-4D97-AF65-F5344CB8AC3E}">
        <p14:creationId xmlns:p14="http://schemas.microsoft.com/office/powerpoint/2010/main" val="3877957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s-ES" altLang="es-ES"/>
          </a:p>
        </p:txBody>
      </p:sp>
      <p:sp>
        <p:nvSpPr>
          <p:cNvPr id="8" name="Footer Placeholder 7"/>
          <p:cNvSpPr>
            <a:spLocks noGrp="1"/>
          </p:cNvSpPr>
          <p:nvPr>
            <p:ph type="ftr" sz="quarter" idx="11"/>
          </p:nvPr>
        </p:nvSpPr>
        <p:spPr/>
        <p:txBody>
          <a:bodyPr/>
          <a:lstStyle/>
          <a:p>
            <a:pPr>
              <a:defRPr/>
            </a:pPr>
            <a:endParaRPr lang="es-ES" altLang="es-ES"/>
          </a:p>
        </p:txBody>
      </p:sp>
      <p:sp>
        <p:nvSpPr>
          <p:cNvPr id="9" name="Slide Number Placeholder 8"/>
          <p:cNvSpPr>
            <a:spLocks noGrp="1"/>
          </p:cNvSpPr>
          <p:nvPr>
            <p:ph type="sldNum" sz="quarter" idx="12"/>
          </p:nvPr>
        </p:nvSpPr>
        <p:spPr/>
        <p:txBody>
          <a:bodyPr/>
          <a:lstStyle/>
          <a:p>
            <a:pPr>
              <a:defRPr/>
            </a:pPr>
            <a:fld id="{0E1E2642-7007-4E57-B5FF-C0357410FA4C}" type="slidenum">
              <a:rPr lang="es-ES" altLang="es-ES" smtClean="0"/>
              <a:pPr>
                <a:defRPr/>
              </a:pPr>
              <a:t>‹Nº›</a:t>
            </a:fld>
            <a:endParaRPr lang="es-ES" altLang="es-ES"/>
          </a:p>
        </p:txBody>
      </p:sp>
    </p:spTree>
    <p:extLst>
      <p:ext uri="{BB962C8B-B14F-4D97-AF65-F5344CB8AC3E}">
        <p14:creationId xmlns:p14="http://schemas.microsoft.com/office/powerpoint/2010/main" val="292914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s-ES" altLang="es-ES"/>
          </a:p>
        </p:txBody>
      </p:sp>
      <p:sp>
        <p:nvSpPr>
          <p:cNvPr id="8" name="Footer Placeholder 7"/>
          <p:cNvSpPr>
            <a:spLocks noGrp="1"/>
          </p:cNvSpPr>
          <p:nvPr>
            <p:ph type="ftr" sz="quarter" idx="11"/>
          </p:nvPr>
        </p:nvSpPr>
        <p:spPr/>
        <p:txBody>
          <a:bodyPr/>
          <a:lstStyle/>
          <a:p>
            <a:pPr>
              <a:defRPr/>
            </a:pPr>
            <a:endParaRPr lang="es-ES" altLang="es-ES"/>
          </a:p>
        </p:txBody>
      </p:sp>
      <p:sp>
        <p:nvSpPr>
          <p:cNvPr id="9" name="Slide Number Placeholder 8"/>
          <p:cNvSpPr>
            <a:spLocks noGrp="1"/>
          </p:cNvSpPr>
          <p:nvPr>
            <p:ph type="sldNum" sz="quarter" idx="12"/>
          </p:nvPr>
        </p:nvSpPr>
        <p:spPr/>
        <p:txBody>
          <a:bodyPr/>
          <a:lstStyle/>
          <a:p>
            <a:pPr>
              <a:defRPr/>
            </a:pPr>
            <a:fld id="{0E1E2642-7007-4E57-B5FF-C0357410FA4C}" type="slidenum">
              <a:rPr lang="es-ES" altLang="es-ES" smtClean="0"/>
              <a:pPr>
                <a:defRPr/>
              </a:pPr>
              <a:t>‹Nº›</a:t>
            </a:fld>
            <a:endParaRPr lang="es-ES" altLang="es-ES"/>
          </a:p>
        </p:txBody>
      </p:sp>
    </p:spTree>
    <p:extLst>
      <p:ext uri="{BB962C8B-B14F-4D97-AF65-F5344CB8AC3E}">
        <p14:creationId xmlns:p14="http://schemas.microsoft.com/office/powerpoint/2010/main" val="2738196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lvl1pPr>
              <a:defRPr sz="900"/>
            </a:lvl1pPr>
          </a:lstStyle>
          <a:p>
            <a:pPr>
              <a:defRPr/>
            </a:pPr>
            <a:endParaRPr lang="es-ES" altLang="es-ES"/>
          </a:p>
        </p:txBody>
      </p:sp>
      <p:sp>
        <p:nvSpPr>
          <p:cNvPr id="6" name="Slide Number Placeholder 5"/>
          <p:cNvSpPr>
            <a:spLocks noGrp="1"/>
          </p:cNvSpPr>
          <p:nvPr>
            <p:ph type="sldNum" sz="quarter" idx="12"/>
          </p:nvPr>
        </p:nvSpPr>
        <p:spPr/>
        <p:txBody>
          <a:bodyPr/>
          <a:lstStyle/>
          <a:p>
            <a:pPr>
              <a:defRPr/>
            </a:pPr>
            <a:fld id="{BF2B4B6E-AC97-45BF-8FAF-0DB3C045AD2D}" type="slidenum">
              <a:rPr lang="es-ES" altLang="es-ES" smtClean="0"/>
              <a:pPr>
                <a:defRPr/>
              </a:pPr>
              <a:t>‹Nº›</a:t>
            </a:fld>
            <a:endParaRPr lang="es-ES" altLang="es-ES"/>
          </a:p>
        </p:txBody>
      </p:sp>
    </p:spTree>
    <p:extLst>
      <p:ext uri="{BB962C8B-B14F-4D97-AF65-F5344CB8AC3E}">
        <p14:creationId xmlns:p14="http://schemas.microsoft.com/office/powerpoint/2010/main" val="67798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FB62ED45-A0C9-406F-977B-EF29CE874B25}" type="slidenum">
              <a:rPr lang="es-ES" altLang="es-ES" smtClean="0"/>
              <a:pPr>
                <a:defRPr/>
              </a:pPr>
              <a:t>‹Nº›</a:t>
            </a:fld>
            <a:endParaRPr lang="es-ES" altLang="es-ES"/>
          </a:p>
        </p:txBody>
      </p:sp>
    </p:spTree>
    <p:extLst>
      <p:ext uri="{BB962C8B-B14F-4D97-AF65-F5344CB8AC3E}">
        <p14:creationId xmlns:p14="http://schemas.microsoft.com/office/powerpoint/2010/main" val="388800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ítulo y diagrama u organigrama">
    <p:spTree>
      <p:nvGrpSpPr>
        <p:cNvPr id="1" name=""/>
        <p:cNvGrpSpPr/>
        <p:nvPr/>
      </p:nvGrpSpPr>
      <p:grpSpPr>
        <a:xfrm>
          <a:off x="0" y="0"/>
          <a:ext cx="0" cy="0"/>
          <a:chOff x="0" y="0"/>
          <a:chExt cx="0" cy="0"/>
        </a:xfrm>
      </p:grpSpPr>
      <p:sp>
        <p:nvSpPr>
          <p:cNvPr id="3" name="Marcador de SmartArt 2"/>
          <p:cNvSpPr>
            <a:spLocks noGrp="1"/>
          </p:cNvSpPr>
          <p:nvPr>
            <p:ph type="dgm" idx="1"/>
          </p:nvPr>
        </p:nvSpPr>
        <p:spPr>
          <a:xfrm>
            <a:off x="457200" y="1600200"/>
            <a:ext cx="8229600" cy="4525963"/>
          </a:xfrm>
        </p:spPr>
        <p:txBody>
          <a:bodyPr/>
          <a:lstStyle/>
          <a:p>
            <a:pPr lvl="0"/>
            <a:endParaRPr lang="es-ES" noProof="0"/>
          </a:p>
        </p:txBody>
      </p:sp>
      <p:sp>
        <p:nvSpPr>
          <p:cNvPr id="2" name="Rectangle 4">
            <a:extLst>
              <a:ext uri="{FF2B5EF4-FFF2-40B4-BE49-F238E27FC236}">
                <a16:creationId xmlns:a16="http://schemas.microsoft.com/office/drawing/2014/main" id="{88892535-BAAB-487A-DFBB-822F4B6F1583}"/>
              </a:ext>
            </a:extLst>
          </p:cNvPr>
          <p:cNvSpPr>
            <a:spLocks noGrp="1" noChangeArrowheads="1"/>
          </p:cNvSpPr>
          <p:nvPr>
            <p:ph type="dt" sz="half" idx="10"/>
          </p:nvPr>
        </p:nvSpPr>
        <p:spPr/>
        <p:txBody>
          <a:bodyPr/>
          <a:lstStyle>
            <a:lvl1pPr>
              <a:defRPr/>
            </a:lvl1pPr>
          </a:lstStyle>
          <a:p>
            <a:pPr>
              <a:defRPr/>
            </a:pPr>
            <a:endParaRPr lang="es-ES" altLang="es-ES"/>
          </a:p>
        </p:txBody>
      </p:sp>
      <p:sp>
        <p:nvSpPr>
          <p:cNvPr id="4" name="Rectangle 5">
            <a:extLst>
              <a:ext uri="{FF2B5EF4-FFF2-40B4-BE49-F238E27FC236}">
                <a16:creationId xmlns:a16="http://schemas.microsoft.com/office/drawing/2014/main" id="{0EF5CF74-9D28-3930-E770-13D59DFE423D}"/>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5" name="Rectangle 6">
            <a:extLst>
              <a:ext uri="{FF2B5EF4-FFF2-40B4-BE49-F238E27FC236}">
                <a16:creationId xmlns:a16="http://schemas.microsoft.com/office/drawing/2014/main" id="{91F7DC6B-FF50-C7D9-781B-CA873710F9CF}"/>
              </a:ext>
            </a:extLst>
          </p:cNvPr>
          <p:cNvSpPr>
            <a:spLocks noGrp="1" noChangeArrowheads="1"/>
          </p:cNvSpPr>
          <p:nvPr>
            <p:ph type="sldNum" sz="quarter" idx="12"/>
          </p:nvPr>
        </p:nvSpPr>
        <p:spPr/>
        <p:txBody>
          <a:bodyPr/>
          <a:lstStyle>
            <a:lvl1pPr>
              <a:defRPr/>
            </a:lvl1pPr>
          </a:lstStyle>
          <a:p>
            <a:pPr>
              <a:defRPr/>
            </a:pPr>
            <a:fld id="{87993240-863D-4FA1-8931-95F5AA7AB613}" type="slidenum">
              <a:rPr lang="es-ES" altLang="es-ES"/>
              <a:pPr>
                <a:defRPr/>
              </a:pPr>
              <a:t>‹Nº›</a:t>
            </a:fld>
            <a:endParaRPr lang="es-ES" altLang="es-ES"/>
          </a:p>
        </p:txBody>
      </p:sp>
    </p:spTree>
    <p:extLst>
      <p:ext uri="{BB962C8B-B14F-4D97-AF65-F5344CB8AC3E}">
        <p14:creationId xmlns:p14="http://schemas.microsoft.com/office/powerpoint/2010/main" val="385852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E8E4C9B8-8864-446B-B8EE-BCCAD6F822B0}"/>
              </a:ext>
            </a:extLst>
          </p:cNvPr>
          <p:cNvSpPr>
            <a:spLocks noGrp="1" noChangeArrowheads="1"/>
          </p:cNvSpPr>
          <p:nvPr>
            <p:ph type="dt" sz="half" idx="10"/>
          </p:nvPr>
        </p:nvSpPr>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F9A6C497-506C-4439-9887-45B051B3FDFC}"/>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776E79CC-4E9A-463D-B819-DC9E99B08FA5}"/>
              </a:ext>
            </a:extLst>
          </p:cNvPr>
          <p:cNvSpPr>
            <a:spLocks noGrp="1" noChangeArrowheads="1"/>
          </p:cNvSpPr>
          <p:nvPr>
            <p:ph type="sldNum" sz="quarter" idx="12"/>
          </p:nvPr>
        </p:nvSpPr>
        <p:spPr/>
        <p:txBody>
          <a:bodyPr/>
          <a:lstStyle>
            <a:lvl1pPr>
              <a:defRPr/>
            </a:lvl1pPr>
          </a:lstStyle>
          <a:p>
            <a:pPr>
              <a:defRPr/>
            </a:pPr>
            <a:fld id="{B219376C-1D32-40B5-A683-86EB744A4A9F}" type="slidenum">
              <a:rPr lang="es-ES" altLang="es-ES"/>
              <a:pPr>
                <a:defRPr/>
              </a:pPr>
              <a:t>‹Nº›</a:t>
            </a:fld>
            <a:endParaRPr lang="es-ES" altLang="es-ES"/>
          </a:p>
        </p:txBody>
      </p:sp>
    </p:spTree>
    <p:extLst>
      <p:ext uri="{BB962C8B-B14F-4D97-AF65-F5344CB8AC3E}">
        <p14:creationId xmlns:p14="http://schemas.microsoft.com/office/powerpoint/2010/main" val="177296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lvl1pPr>
              <a:defRPr sz="900"/>
            </a:lvl1pPr>
          </a:lstStyle>
          <a:p>
            <a:pPr>
              <a:defRPr/>
            </a:pPr>
            <a:endParaRPr lang="es-ES" altLang="es-ES"/>
          </a:p>
        </p:txBody>
      </p:sp>
      <p:sp>
        <p:nvSpPr>
          <p:cNvPr id="6" name="Slide Number Placeholder 5"/>
          <p:cNvSpPr>
            <a:spLocks noGrp="1"/>
          </p:cNvSpPr>
          <p:nvPr>
            <p:ph type="sldNum" sz="quarter" idx="12"/>
          </p:nvPr>
        </p:nvSpPr>
        <p:spPr/>
        <p:txBody>
          <a:bodyPr/>
          <a:lstStyle/>
          <a:p>
            <a:pPr>
              <a:defRPr/>
            </a:pPr>
            <a:fld id="{30B9381B-32C6-4D60-BBF6-EAEB8BAC1FF9}" type="slidenum">
              <a:rPr lang="es-ES" altLang="es-ES" smtClean="0"/>
              <a:pPr>
                <a:defRPr/>
              </a:pPr>
              <a:t>‹Nº›</a:t>
            </a:fld>
            <a:endParaRPr lang="es-ES" altLang="es-ES"/>
          </a:p>
        </p:txBody>
      </p:sp>
    </p:spTree>
    <p:extLst>
      <p:ext uri="{BB962C8B-B14F-4D97-AF65-F5344CB8AC3E}">
        <p14:creationId xmlns:p14="http://schemas.microsoft.com/office/powerpoint/2010/main" val="77170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10FEDA3C-DFE7-45F5-898F-82F5BDF02F6A}"/>
              </a:ext>
            </a:extLst>
          </p:cNvPr>
          <p:cNvSpPr>
            <a:spLocks noGrp="1" noChangeArrowheads="1"/>
          </p:cNvSpPr>
          <p:nvPr>
            <p:ph type="dt" sz="half" idx="10"/>
          </p:nvPr>
        </p:nvSpPr>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193DC14C-16A8-4EEB-921C-D15208BC01D7}"/>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D48FCDDE-56C2-4452-8336-C45F343C74BA}"/>
              </a:ext>
            </a:extLst>
          </p:cNvPr>
          <p:cNvSpPr>
            <a:spLocks noGrp="1" noChangeArrowheads="1"/>
          </p:cNvSpPr>
          <p:nvPr>
            <p:ph type="sldNum" sz="quarter" idx="12"/>
          </p:nvPr>
        </p:nvSpPr>
        <p:spPr/>
        <p:txBody>
          <a:bodyPr/>
          <a:lstStyle>
            <a:lvl1pPr>
              <a:defRPr/>
            </a:lvl1pPr>
          </a:lstStyle>
          <a:p>
            <a:pPr>
              <a:defRPr/>
            </a:pPr>
            <a:fld id="{183FE01A-FF95-4B32-AE48-4907FF5BD12B}" type="slidenum">
              <a:rPr lang="es-ES" altLang="es-ES"/>
              <a:pPr>
                <a:defRPr/>
              </a:pPr>
              <a:t>‹Nº›</a:t>
            </a:fld>
            <a:endParaRPr lang="es-ES" altLang="es-ES"/>
          </a:p>
        </p:txBody>
      </p:sp>
    </p:spTree>
    <p:extLst>
      <p:ext uri="{BB962C8B-B14F-4D97-AF65-F5344CB8AC3E}">
        <p14:creationId xmlns:p14="http://schemas.microsoft.com/office/powerpoint/2010/main" val="53065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4A0DAA84-8843-484D-ADE8-56651CEEED12}"/>
              </a:ext>
            </a:extLst>
          </p:cNvPr>
          <p:cNvSpPr>
            <a:spLocks noGrp="1" noChangeArrowheads="1"/>
          </p:cNvSpPr>
          <p:nvPr>
            <p:ph type="dt" sz="half" idx="10"/>
          </p:nvPr>
        </p:nvSpPr>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7BE24013-617B-4A46-AF3B-8C2F96A713F8}"/>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A853F6CB-1D17-4E55-B495-9282100EAFAC}"/>
              </a:ext>
            </a:extLst>
          </p:cNvPr>
          <p:cNvSpPr>
            <a:spLocks noGrp="1" noChangeArrowheads="1"/>
          </p:cNvSpPr>
          <p:nvPr>
            <p:ph type="sldNum" sz="quarter" idx="12"/>
          </p:nvPr>
        </p:nvSpPr>
        <p:spPr/>
        <p:txBody>
          <a:bodyPr/>
          <a:lstStyle>
            <a:lvl1pPr>
              <a:defRPr/>
            </a:lvl1pPr>
          </a:lstStyle>
          <a:p>
            <a:pPr>
              <a:defRPr/>
            </a:pPr>
            <a:fld id="{30B5B154-2105-4F06-BD36-D43B434E1675}" type="slidenum">
              <a:rPr lang="es-ES" altLang="es-ES"/>
              <a:pPr>
                <a:defRPr/>
              </a:pPr>
              <a:t>‹Nº›</a:t>
            </a:fld>
            <a:endParaRPr lang="es-ES" altLang="es-ES"/>
          </a:p>
        </p:txBody>
      </p:sp>
    </p:spTree>
    <p:extLst>
      <p:ext uri="{BB962C8B-B14F-4D97-AF65-F5344CB8AC3E}">
        <p14:creationId xmlns:p14="http://schemas.microsoft.com/office/powerpoint/2010/main" val="1899384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2D69F16A-DB6A-4855-917C-E078A7E39A47}"/>
              </a:ext>
            </a:extLst>
          </p:cNvPr>
          <p:cNvSpPr>
            <a:spLocks noGrp="1" noChangeArrowheads="1"/>
          </p:cNvSpPr>
          <p:nvPr>
            <p:ph type="dt" sz="half" idx="10"/>
          </p:nvPr>
        </p:nvSpPr>
        <p:spPr/>
        <p:txBody>
          <a:bodyPr/>
          <a:lstStyle>
            <a:lvl1pPr>
              <a:defRPr/>
            </a:lvl1pPr>
          </a:lstStyle>
          <a:p>
            <a:pPr>
              <a:defRPr/>
            </a:pPr>
            <a:endParaRPr lang="es-ES" altLang="es-ES"/>
          </a:p>
        </p:txBody>
      </p:sp>
      <p:sp>
        <p:nvSpPr>
          <p:cNvPr id="6" name="Rectangle 5">
            <a:extLst>
              <a:ext uri="{FF2B5EF4-FFF2-40B4-BE49-F238E27FC236}">
                <a16:creationId xmlns:a16="http://schemas.microsoft.com/office/drawing/2014/main" id="{A89F3D6F-43E0-473F-B420-4FAEF5869DEF}"/>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7" name="Rectangle 6">
            <a:extLst>
              <a:ext uri="{FF2B5EF4-FFF2-40B4-BE49-F238E27FC236}">
                <a16:creationId xmlns:a16="http://schemas.microsoft.com/office/drawing/2014/main" id="{F74AA8FB-CFE9-4786-A74F-B6D12BF8DC85}"/>
              </a:ext>
            </a:extLst>
          </p:cNvPr>
          <p:cNvSpPr>
            <a:spLocks noGrp="1" noChangeArrowheads="1"/>
          </p:cNvSpPr>
          <p:nvPr>
            <p:ph type="sldNum" sz="quarter" idx="12"/>
          </p:nvPr>
        </p:nvSpPr>
        <p:spPr/>
        <p:txBody>
          <a:bodyPr/>
          <a:lstStyle>
            <a:lvl1pPr>
              <a:defRPr/>
            </a:lvl1pPr>
          </a:lstStyle>
          <a:p>
            <a:pPr>
              <a:defRPr/>
            </a:pPr>
            <a:fld id="{8429EE2D-567D-4184-BEA2-308E92A4CFF8}" type="slidenum">
              <a:rPr lang="es-ES" altLang="es-ES"/>
              <a:pPr>
                <a:defRPr/>
              </a:pPr>
              <a:t>‹Nº›</a:t>
            </a:fld>
            <a:endParaRPr lang="es-ES" altLang="es-ES"/>
          </a:p>
        </p:txBody>
      </p:sp>
    </p:spTree>
    <p:extLst>
      <p:ext uri="{BB962C8B-B14F-4D97-AF65-F5344CB8AC3E}">
        <p14:creationId xmlns:p14="http://schemas.microsoft.com/office/powerpoint/2010/main" val="3353258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D318559F-62BE-4C66-9AB0-AE2D200994A4}"/>
              </a:ext>
            </a:extLst>
          </p:cNvPr>
          <p:cNvSpPr>
            <a:spLocks noGrp="1" noChangeArrowheads="1"/>
          </p:cNvSpPr>
          <p:nvPr>
            <p:ph type="dt" sz="half" idx="10"/>
          </p:nvPr>
        </p:nvSpPr>
        <p:spPr/>
        <p:txBody>
          <a:bodyPr/>
          <a:lstStyle>
            <a:lvl1pPr>
              <a:defRPr/>
            </a:lvl1pPr>
          </a:lstStyle>
          <a:p>
            <a:pPr>
              <a:defRPr/>
            </a:pPr>
            <a:endParaRPr lang="es-ES" altLang="es-ES"/>
          </a:p>
        </p:txBody>
      </p:sp>
      <p:sp>
        <p:nvSpPr>
          <p:cNvPr id="8" name="Rectangle 5">
            <a:extLst>
              <a:ext uri="{FF2B5EF4-FFF2-40B4-BE49-F238E27FC236}">
                <a16:creationId xmlns:a16="http://schemas.microsoft.com/office/drawing/2014/main" id="{3DC6D305-8856-4812-8D8B-FC99CA253B5B}"/>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9" name="Rectangle 6">
            <a:extLst>
              <a:ext uri="{FF2B5EF4-FFF2-40B4-BE49-F238E27FC236}">
                <a16:creationId xmlns:a16="http://schemas.microsoft.com/office/drawing/2014/main" id="{821A6F2E-87A3-45D3-A38A-BFC82EC144B4}"/>
              </a:ext>
            </a:extLst>
          </p:cNvPr>
          <p:cNvSpPr>
            <a:spLocks noGrp="1" noChangeArrowheads="1"/>
          </p:cNvSpPr>
          <p:nvPr>
            <p:ph type="sldNum" sz="quarter" idx="12"/>
          </p:nvPr>
        </p:nvSpPr>
        <p:spPr/>
        <p:txBody>
          <a:bodyPr/>
          <a:lstStyle>
            <a:lvl1pPr>
              <a:defRPr/>
            </a:lvl1pPr>
          </a:lstStyle>
          <a:p>
            <a:pPr>
              <a:defRPr/>
            </a:pPr>
            <a:fld id="{1D4576A9-FAAA-4FAC-8773-7524D3F0384B}" type="slidenum">
              <a:rPr lang="es-ES" altLang="es-ES"/>
              <a:pPr>
                <a:defRPr/>
              </a:pPr>
              <a:t>‹Nº›</a:t>
            </a:fld>
            <a:endParaRPr lang="es-ES" altLang="es-ES"/>
          </a:p>
        </p:txBody>
      </p:sp>
    </p:spTree>
    <p:extLst>
      <p:ext uri="{BB962C8B-B14F-4D97-AF65-F5344CB8AC3E}">
        <p14:creationId xmlns:p14="http://schemas.microsoft.com/office/powerpoint/2010/main" val="3356446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0B6202D6-661E-4DA1-A9AE-D2B6BD3AACC6}"/>
              </a:ext>
            </a:extLst>
          </p:cNvPr>
          <p:cNvSpPr>
            <a:spLocks noGrp="1" noChangeArrowheads="1"/>
          </p:cNvSpPr>
          <p:nvPr>
            <p:ph type="dt" sz="half" idx="10"/>
          </p:nvPr>
        </p:nvSpPr>
        <p:spPr/>
        <p:txBody>
          <a:bodyPr/>
          <a:lstStyle>
            <a:lvl1pPr>
              <a:defRPr/>
            </a:lvl1pPr>
          </a:lstStyle>
          <a:p>
            <a:pPr>
              <a:defRPr/>
            </a:pPr>
            <a:endParaRPr lang="es-ES" altLang="es-ES"/>
          </a:p>
        </p:txBody>
      </p:sp>
      <p:sp>
        <p:nvSpPr>
          <p:cNvPr id="4" name="Rectangle 5">
            <a:extLst>
              <a:ext uri="{FF2B5EF4-FFF2-40B4-BE49-F238E27FC236}">
                <a16:creationId xmlns:a16="http://schemas.microsoft.com/office/drawing/2014/main" id="{9F93DD2B-88C8-4C80-B6C0-D4B058ED8AFC}"/>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5" name="Rectangle 6">
            <a:extLst>
              <a:ext uri="{FF2B5EF4-FFF2-40B4-BE49-F238E27FC236}">
                <a16:creationId xmlns:a16="http://schemas.microsoft.com/office/drawing/2014/main" id="{33AA3E77-33B9-430C-A33E-8C9464540770}"/>
              </a:ext>
            </a:extLst>
          </p:cNvPr>
          <p:cNvSpPr>
            <a:spLocks noGrp="1" noChangeArrowheads="1"/>
          </p:cNvSpPr>
          <p:nvPr>
            <p:ph type="sldNum" sz="quarter" idx="12"/>
          </p:nvPr>
        </p:nvSpPr>
        <p:spPr/>
        <p:txBody>
          <a:bodyPr/>
          <a:lstStyle>
            <a:lvl1pPr>
              <a:defRPr/>
            </a:lvl1pPr>
          </a:lstStyle>
          <a:p>
            <a:pPr>
              <a:defRPr/>
            </a:pPr>
            <a:fld id="{217A93E5-28D6-4217-8717-9462957FC41B}" type="slidenum">
              <a:rPr lang="es-ES" altLang="es-ES"/>
              <a:pPr>
                <a:defRPr/>
              </a:pPr>
              <a:t>‹Nº›</a:t>
            </a:fld>
            <a:endParaRPr lang="es-ES" altLang="es-ES"/>
          </a:p>
        </p:txBody>
      </p:sp>
    </p:spTree>
    <p:extLst>
      <p:ext uri="{BB962C8B-B14F-4D97-AF65-F5344CB8AC3E}">
        <p14:creationId xmlns:p14="http://schemas.microsoft.com/office/powerpoint/2010/main" val="118842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4C25FE-E8A7-48F9-92DD-13CCAB636179}"/>
              </a:ext>
            </a:extLst>
          </p:cNvPr>
          <p:cNvSpPr>
            <a:spLocks noGrp="1" noChangeArrowheads="1"/>
          </p:cNvSpPr>
          <p:nvPr>
            <p:ph type="dt" sz="half" idx="10"/>
          </p:nvPr>
        </p:nvSpPr>
        <p:spPr/>
        <p:txBody>
          <a:bodyPr/>
          <a:lstStyle>
            <a:lvl1pPr>
              <a:defRPr/>
            </a:lvl1pPr>
          </a:lstStyle>
          <a:p>
            <a:pPr>
              <a:defRPr/>
            </a:pPr>
            <a:endParaRPr lang="es-ES" altLang="es-ES"/>
          </a:p>
        </p:txBody>
      </p:sp>
      <p:sp>
        <p:nvSpPr>
          <p:cNvPr id="3" name="Rectangle 5">
            <a:extLst>
              <a:ext uri="{FF2B5EF4-FFF2-40B4-BE49-F238E27FC236}">
                <a16:creationId xmlns:a16="http://schemas.microsoft.com/office/drawing/2014/main" id="{A9AD2762-FB1D-4332-9176-312D5D7278C3}"/>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4" name="Rectangle 6">
            <a:extLst>
              <a:ext uri="{FF2B5EF4-FFF2-40B4-BE49-F238E27FC236}">
                <a16:creationId xmlns:a16="http://schemas.microsoft.com/office/drawing/2014/main" id="{B6398FE0-B7B4-4A19-BA2F-6A0B7FEB24F5}"/>
              </a:ext>
            </a:extLst>
          </p:cNvPr>
          <p:cNvSpPr>
            <a:spLocks noGrp="1" noChangeArrowheads="1"/>
          </p:cNvSpPr>
          <p:nvPr>
            <p:ph type="sldNum" sz="quarter" idx="12"/>
          </p:nvPr>
        </p:nvSpPr>
        <p:spPr/>
        <p:txBody>
          <a:bodyPr/>
          <a:lstStyle>
            <a:lvl1pPr>
              <a:defRPr/>
            </a:lvl1pPr>
          </a:lstStyle>
          <a:p>
            <a:pPr>
              <a:defRPr/>
            </a:pPr>
            <a:fld id="{B27E086C-4BCD-42FF-8E50-D82F9F58BFBC}" type="slidenum">
              <a:rPr lang="es-ES" altLang="es-ES"/>
              <a:pPr>
                <a:defRPr/>
              </a:pPr>
              <a:t>‹Nº›</a:t>
            </a:fld>
            <a:endParaRPr lang="es-ES" altLang="es-ES"/>
          </a:p>
        </p:txBody>
      </p:sp>
    </p:spTree>
    <p:extLst>
      <p:ext uri="{BB962C8B-B14F-4D97-AF65-F5344CB8AC3E}">
        <p14:creationId xmlns:p14="http://schemas.microsoft.com/office/powerpoint/2010/main" val="3228487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B51C0A12-43D7-418D-8CE6-960804F064D0}"/>
              </a:ext>
            </a:extLst>
          </p:cNvPr>
          <p:cNvSpPr>
            <a:spLocks noGrp="1" noChangeArrowheads="1"/>
          </p:cNvSpPr>
          <p:nvPr>
            <p:ph type="dt" sz="half" idx="10"/>
          </p:nvPr>
        </p:nvSpPr>
        <p:spPr/>
        <p:txBody>
          <a:bodyPr/>
          <a:lstStyle>
            <a:lvl1pPr>
              <a:defRPr/>
            </a:lvl1pPr>
          </a:lstStyle>
          <a:p>
            <a:pPr>
              <a:defRPr/>
            </a:pPr>
            <a:endParaRPr lang="es-ES" altLang="es-ES"/>
          </a:p>
        </p:txBody>
      </p:sp>
      <p:sp>
        <p:nvSpPr>
          <p:cNvPr id="6" name="Rectangle 5">
            <a:extLst>
              <a:ext uri="{FF2B5EF4-FFF2-40B4-BE49-F238E27FC236}">
                <a16:creationId xmlns:a16="http://schemas.microsoft.com/office/drawing/2014/main" id="{453028C6-3E0F-462E-B9E2-E5671415F1F5}"/>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7" name="Rectangle 6">
            <a:extLst>
              <a:ext uri="{FF2B5EF4-FFF2-40B4-BE49-F238E27FC236}">
                <a16:creationId xmlns:a16="http://schemas.microsoft.com/office/drawing/2014/main" id="{C9E2BE1C-8353-4BFB-80B9-2E64140A330D}"/>
              </a:ext>
            </a:extLst>
          </p:cNvPr>
          <p:cNvSpPr>
            <a:spLocks noGrp="1" noChangeArrowheads="1"/>
          </p:cNvSpPr>
          <p:nvPr>
            <p:ph type="sldNum" sz="quarter" idx="12"/>
          </p:nvPr>
        </p:nvSpPr>
        <p:spPr/>
        <p:txBody>
          <a:bodyPr/>
          <a:lstStyle>
            <a:lvl1pPr>
              <a:defRPr/>
            </a:lvl1pPr>
          </a:lstStyle>
          <a:p>
            <a:pPr>
              <a:defRPr/>
            </a:pPr>
            <a:fld id="{616B1653-67CF-4E07-8990-00261EB65DED}" type="slidenum">
              <a:rPr lang="es-ES" altLang="es-ES"/>
              <a:pPr>
                <a:defRPr/>
              </a:pPr>
              <a:t>‹Nº›</a:t>
            </a:fld>
            <a:endParaRPr lang="es-ES" altLang="es-ES"/>
          </a:p>
        </p:txBody>
      </p:sp>
    </p:spTree>
    <p:extLst>
      <p:ext uri="{BB962C8B-B14F-4D97-AF65-F5344CB8AC3E}">
        <p14:creationId xmlns:p14="http://schemas.microsoft.com/office/powerpoint/2010/main" val="379514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27DB1435-F56B-4F79-AAC7-E448B0EB2B82}"/>
              </a:ext>
            </a:extLst>
          </p:cNvPr>
          <p:cNvSpPr>
            <a:spLocks noGrp="1" noChangeArrowheads="1"/>
          </p:cNvSpPr>
          <p:nvPr>
            <p:ph type="dt" sz="half" idx="10"/>
          </p:nvPr>
        </p:nvSpPr>
        <p:spPr/>
        <p:txBody>
          <a:bodyPr/>
          <a:lstStyle>
            <a:lvl1pPr>
              <a:defRPr/>
            </a:lvl1pPr>
          </a:lstStyle>
          <a:p>
            <a:pPr>
              <a:defRPr/>
            </a:pPr>
            <a:endParaRPr lang="es-ES" altLang="es-ES"/>
          </a:p>
        </p:txBody>
      </p:sp>
      <p:sp>
        <p:nvSpPr>
          <p:cNvPr id="6" name="Rectangle 5">
            <a:extLst>
              <a:ext uri="{FF2B5EF4-FFF2-40B4-BE49-F238E27FC236}">
                <a16:creationId xmlns:a16="http://schemas.microsoft.com/office/drawing/2014/main" id="{23717216-7300-4F08-BBF1-9B42605472ED}"/>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7" name="Rectangle 6">
            <a:extLst>
              <a:ext uri="{FF2B5EF4-FFF2-40B4-BE49-F238E27FC236}">
                <a16:creationId xmlns:a16="http://schemas.microsoft.com/office/drawing/2014/main" id="{37CEBA92-2D3B-4FE1-BF6F-34F1016B2767}"/>
              </a:ext>
            </a:extLst>
          </p:cNvPr>
          <p:cNvSpPr>
            <a:spLocks noGrp="1" noChangeArrowheads="1"/>
          </p:cNvSpPr>
          <p:nvPr>
            <p:ph type="sldNum" sz="quarter" idx="12"/>
          </p:nvPr>
        </p:nvSpPr>
        <p:spPr/>
        <p:txBody>
          <a:bodyPr/>
          <a:lstStyle>
            <a:lvl1pPr>
              <a:defRPr/>
            </a:lvl1pPr>
          </a:lstStyle>
          <a:p>
            <a:pPr>
              <a:defRPr/>
            </a:pPr>
            <a:fld id="{06B65729-1F19-49EB-B963-F7B530C09382}" type="slidenum">
              <a:rPr lang="es-ES" altLang="es-ES"/>
              <a:pPr>
                <a:defRPr/>
              </a:pPr>
              <a:t>‹Nº›</a:t>
            </a:fld>
            <a:endParaRPr lang="es-ES" altLang="es-ES"/>
          </a:p>
        </p:txBody>
      </p:sp>
    </p:spTree>
    <p:extLst>
      <p:ext uri="{BB962C8B-B14F-4D97-AF65-F5344CB8AC3E}">
        <p14:creationId xmlns:p14="http://schemas.microsoft.com/office/powerpoint/2010/main" val="412624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54B3C72D-BDE7-4804-93E8-55BA791A4F12}"/>
              </a:ext>
            </a:extLst>
          </p:cNvPr>
          <p:cNvSpPr>
            <a:spLocks noGrp="1" noChangeArrowheads="1"/>
          </p:cNvSpPr>
          <p:nvPr>
            <p:ph type="dt" sz="half" idx="10"/>
          </p:nvPr>
        </p:nvSpPr>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6BF2131A-10D6-45E1-AF54-FF9E1C7DA359}"/>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36CDD675-A2F2-4C13-A16F-014937E989F2}"/>
              </a:ext>
            </a:extLst>
          </p:cNvPr>
          <p:cNvSpPr>
            <a:spLocks noGrp="1" noChangeArrowheads="1"/>
          </p:cNvSpPr>
          <p:nvPr>
            <p:ph type="sldNum" sz="quarter" idx="12"/>
          </p:nvPr>
        </p:nvSpPr>
        <p:spPr/>
        <p:txBody>
          <a:bodyPr/>
          <a:lstStyle>
            <a:lvl1pPr>
              <a:defRPr/>
            </a:lvl1pPr>
          </a:lstStyle>
          <a:p>
            <a:pPr>
              <a:defRPr/>
            </a:pPr>
            <a:fld id="{B806D977-D42B-4732-AF0C-758A044E3245}" type="slidenum">
              <a:rPr lang="es-ES" altLang="es-ES"/>
              <a:pPr>
                <a:defRPr/>
              </a:pPr>
              <a:t>‹Nº›</a:t>
            </a:fld>
            <a:endParaRPr lang="es-ES" altLang="es-ES"/>
          </a:p>
        </p:txBody>
      </p:sp>
    </p:spTree>
    <p:extLst>
      <p:ext uri="{BB962C8B-B14F-4D97-AF65-F5344CB8AC3E}">
        <p14:creationId xmlns:p14="http://schemas.microsoft.com/office/powerpoint/2010/main" val="4054433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20E9B6EA-CCBD-4E27-B513-E340E2FA1539}"/>
              </a:ext>
            </a:extLst>
          </p:cNvPr>
          <p:cNvSpPr>
            <a:spLocks noGrp="1" noChangeArrowheads="1"/>
          </p:cNvSpPr>
          <p:nvPr>
            <p:ph type="dt" sz="half" idx="10"/>
          </p:nvPr>
        </p:nvSpPr>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A7DB2859-67ED-4163-95D8-DEA9A5B99F01}"/>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3D32BEF9-2551-41F5-8776-E5F0AE88F100}"/>
              </a:ext>
            </a:extLst>
          </p:cNvPr>
          <p:cNvSpPr>
            <a:spLocks noGrp="1" noChangeArrowheads="1"/>
          </p:cNvSpPr>
          <p:nvPr>
            <p:ph type="sldNum" sz="quarter" idx="12"/>
          </p:nvPr>
        </p:nvSpPr>
        <p:spPr/>
        <p:txBody>
          <a:bodyPr/>
          <a:lstStyle>
            <a:lvl1pPr>
              <a:defRPr/>
            </a:lvl1pPr>
          </a:lstStyle>
          <a:p>
            <a:pPr>
              <a:defRPr/>
            </a:pPr>
            <a:fld id="{EFBD2921-7175-4035-97B7-3F0E8610B1E9}" type="slidenum">
              <a:rPr lang="es-ES" altLang="es-ES"/>
              <a:pPr>
                <a:defRPr/>
              </a:pPr>
              <a:t>‹Nº›</a:t>
            </a:fld>
            <a:endParaRPr lang="es-ES" altLang="es-ES"/>
          </a:p>
        </p:txBody>
      </p:sp>
    </p:spTree>
    <p:extLst>
      <p:ext uri="{BB962C8B-B14F-4D97-AF65-F5344CB8AC3E}">
        <p14:creationId xmlns:p14="http://schemas.microsoft.com/office/powerpoint/2010/main" val="72601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E139EBD9-C7FB-4AD3-89E4-4009902CA347}" type="slidenum">
              <a:rPr lang="es-ES" altLang="es-ES" smtClean="0"/>
              <a:pPr>
                <a:defRPr/>
              </a:pPr>
              <a:t>‹Nº›</a:t>
            </a:fld>
            <a:endParaRPr lang="es-ES" altLang="es-ES"/>
          </a:p>
        </p:txBody>
      </p:sp>
    </p:spTree>
    <p:extLst>
      <p:ext uri="{BB962C8B-B14F-4D97-AF65-F5344CB8AC3E}">
        <p14:creationId xmlns:p14="http://schemas.microsoft.com/office/powerpoint/2010/main" val="3011301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ítulo y diagrama u organigrama">
    <p:spTree>
      <p:nvGrpSpPr>
        <p:cNvPr id="1" name=""/>
        <p:cNvGrpSpPr/>
        <p:nvPr/>
      </p:nvGrpSpPr>
      <p:grpSpPr>
        <a:xfrm>
          <a:off x="0" y="0"/>
          <a:ext cx="0" cy="0"/>
          <a:chOff x="0" y="0"/>
          <a:chExt cx="0" cy="0"/>
        </a:xfrm>
      </p:grpSpPr>
      <p:sp>
        <p:nvSpPr>
          <p:cNvPr id="3" name="Marcador de SmartArt 2"/>
          <p:cNvSpPr>
            <a:spLocks noGrp="1"/>
          </p:cNvSpPr>
          <p:nvPr>
            <p:ph type="dgm" idx="1"/>
          </p:nvPr>
        </p:nvSpPr>
        <p:spPr>
          <a:xfrm>
            <a:off x="457200" y="1600200"/>
            <a:ext cx="8229600" cy="4525963"/>
          </a:xfrm>
        </p:spPr>
        <p:txBody>
          <a:bodyPr/>
          <a:lstStyle/>
          <a:p>
            <a:pPr lvl="0"/>
            <a:endParaRPr lang="es-ES" noProof="0"/>
          </a:p>
        </p:txBody>
      </p:sp>
      <p:sp>
        <p:nvSpPr>
          <p:cNvPr id="4" name="Rectangle 4">
            <a:extLst>
              <a:ext uri="{FF2B5EF4-FFF2-40B4-BE49-F238E27FC236}">
                <a16:creationId xmlns:a16="http://schemas.microsoft.com/office/drawing/2014/main" id="{AC9369CD-DFA6-45C1-A782-6617DF0AF88B}"/>
              </a:ext>
            </a:extLst>
          </p:cNvPr>
          <p:cNvSpPr>
            <a:spLocks noGrp="1" noChangeArrowheads="1"/>
          </p:cNvSpPr>
          <p:nvPr>
            <p:ph type="dt" sz="half" idx="10"/>
          </p:nvPr>
        </p:nvSpPr>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02956809-1EC9-43C5-9130-00F399CE0D14}"/>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C1B51609-10E2-49C9-8A9F-03D4C1B978F8}"/>
              </a:ext>
            </a:extLst>
          </p:cNvPr>
          <p:cNvSpPr>
            <a:spLocks noGrp="1" noChangeArrowheads="1"/>
          </p:cNvSpPr>
          <p:nvPr>
            <p:ph type="sldNum" sz="quarter" idx="12"/>
          </p:nvPr>
        </p:nvSpPr>
        <p:spPr/>
        <p:txBody>
          <a:bodyPr/>
          <a:lstStyle>
            <a:lvl1pPr>
              <a:defRPr/>
            </a:lvl1pPr>
          </a:lstStyle>
          <a:p>
            <a:pPr>
              <a:defRPr/>
            </a:pPr>
            <a:fld id="{5518C9BA-9D2A-43E0-B091-4CDF55DE1F46}" type="slidenum">
              <a:rPr lang="es-ES" altLang="es-ES"/>
              <a:pPr>
                <a:defRPr/>
              </a:pPr>
              <a:t>‹Nº›</a:t>
            </a:fld>
            <a:endParaRPr lang="es-ES" altLang="es-ES"/>
          </a:p>
        </p:txBody>
      </p:sp>
    </p:spTree>
    <p:extLst>
      <p:ext uri="{BB962C8B-B14F-4D97-AF65-F5344CB8AC3E}">
        <p14:creationId xmlns:p14="http://schemas.microsoft.com/office/powerpoint/2010/main" val="1396972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Marcador de tabla 2"/>
          <p:cNvSpPr>
            <a:spLocks noGrp="1"/>
          </p:cNvSpPr>
          <p:nvPr>
            <p:ph type="tbl" idx="1"/>
          </p:nvPr>
        </p:nvSpPr>
        <p:spPr>
          <a:xfrm>
            <a:off x="457200" y="1600200"/>
            <a:ext cx="8229600" cy="4525963"/>
          </a:xfrm>
        </p:spPr>
        <p:txBody>
          <a:bodyPr/>
          <a:lstStyle/>
          <a:p>
            <a:pPr lvl="0"/>
            <a:endParaRPr lang="es-ES" noProof="0"/>
          </a:p>
        </p:txBody>
      </p:sp>
      <p:sp>
        <p:nvSpPr>
          <p:cNvPr id="4" name="Rectangle 4">
            <a:extLst>
              <a:ext uri="{FF2B5EF4-FFF2-40B4-BE49-F238E27FC236}">
                <a16:creationId xmlns:a16="http://schemas.microsoft.com/office/drawing/2014/main" id="{3C9FE8A8-5CB0-4E3C-8E58-49CBE133271A}"/>
              </a:ext>
            </a:extLst>
          </p:cNvPr>
          <p:cNvSpPr>
            <a:spLocks noGrp="1" noChangeArrowheads="1"/>
          </p:cNvSpPr>
          <p:nvPr>
            <p:ph type="dt" sz="half" idx="10"/>
          </p:nvPr>
        </p:nvSpPr>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C33F71A4-33F8-46E9-8895-9EB879AB10AF}"/>
              </a:ext>
            </a:extLst>
          </p:cNvPr>
          <p:cNvSpPr>
            <a:spLocks noGrp="1" noChangeArrowheads="1"/>
          </p:cNvSpPr>
          <p:nvPr>
            <p:ph type="ftr" sz="quarter" idx="11"/>
          </p:nvPr>
        </p:nvSpPr>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886AD41B-F10B-473E-B013-BEA5FDDC33E0}"/>
              </a:ext>
            </a:extLst>
          </p:cNvPr>
          <p:cNvSpPr>
            <a:spLocks noGrp="1" noChangeArrowheads="1"/>
          </p:cNvSpPr>
          <p:nvPr>
            <p:ph type="sldNum" sz="quarter" idx="12"/>
          </p:nvPr>
        </p:nvSpPr>
        <p:spPr/>
        <p:txBody>
          <a:bodyPr/>
          <a:lstStyle>
            <a:lvl1pPr>
              <a:defRPr/>
            </a:lvl1pPr>
          </a:lstStyle>
          <a:p>
            <a:pPr>
              <a:defRPr/>
            </a:pPr>
            <a:fld id="{EFE281AA-4D0C-4625-B9B4-02B851B3FA7D}" type="slidenum">
              <a:rPr lang="es-ES" altLang="es-ES"/>
              <a:pPr>
                <a:defRPr/>
              </a:pPr>
              <a:t>‹Nº›</a:t>
            </a:fld>
            <a:endParaRPr lang="es-ES" altLang="es-ES"/>
          </a:p>
        </p:txBody>
      </p:sp>
    </p:spTree>
    <p:extLst>
      <p:ext uri="{BB962C8B-B14F-4D97-AF65-F5344CB8AC3E}">
        <p14:creationId xmlns:p14="http://schemas.microsoft.com/office/powerpoint/2010/main" val="284752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ltLang="es-ES"/>
          </a:p>
        </p:txBody>
      </p:sp>
      <p:sp>
        <p:nvSpPr>
          <p:cNvPr id="6" name="Footer Placeholder 5"/>
          <p:cNvSpPr>
            <a:spLocks noGrp="1"/>
          </p:cNvSpPr>
          <p:nvPr>
            <p:ph type="ftr" sz="quarter" idx="11"/>
          </p:nvPr>
        </p:nvSpPr>
        <p:spPr/>
        <p:txBody>
          <a:bodyPr/>
          <a:lstStyle/>
          <a:p>
            <a:pPr>
              <a:defRPr/>
            </a:pPr>
            <a:endParaRPr lang="es-ES" altLang="es-ES"/>
          </a:p>
        </p:txBody>
      </p:sp>
      <p:sp>
        <p:nvSpPr>
          <p:cNvPr id="7" name="Slide Number Placeholder 6"/>
          <p:cNvSpPr>
            <a:spLocks noGrp="1"/>
          </p:cNvSpPr>
          <p:nvPr>
            <p:ph type="sldNum" sz="quarter" idx="12"/>
          </p:nvPr>
        </p:nvSpPr>
        <p:spPr/>
        <p:txBody>
          <a:bodyPr/>
          <a:lstStyle/>
          <a:p>
            <a:pPr>
              <a:defRPr/>
            </a:pPr>
            <a:fld id="{F3BE1F2B-4127-4A32-B191-577F88221626}" type="slidenum">
              <a:rPr lang="es-ES" altLang="es-ES" smtClean="0"/>
              <a:pPr>
                <a:defRPr/>
              </a:pPr>
              <a:t>‹Nº›</a:t>
            </a:fld>
            <a:endParaRPr lang="es-ES" altLang="es-ES"/>
          </a:p>
        </p:txBody>
      </p:sp>
    </p:spTree>
    <p:extLst>
      <p:ext uri="{BB962C8B-B14F-4D97-AF65-F5344CB8AC3E}">
        <p14:creationId xmlns:p14="http://schemas.microsoft.com/office/powerpoint/2010/main" val="300831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ltLang="es-ES"/>
          </a:p>
        </p:txBody>
      </p:sp>
      <p:sp>
        <p:nvSpPr>
          <p:cNvPr id="8" name="Footer Placeholder 7"/>
          <p:cNvSpPr>
            <a:spLocks noGrp="1"/>
          </p:cNvSpPr>
          <p:nvPr>
            <p:ph type="ftr" sz="quarter" idx="11"/>
          </p:nvPr>
        </p:nvSpPr>
        <p:spPr/>
        <p:txBody>
          <a:bodyPr/>
          <a:lstStyle/>
          <a:p>
            <a:pPr>
              <a:defRPr/>
            </a:pPr>
            <a:endParaRPr lang="es-ES" altLang="es-ES"/>
          </a:p>
        </p:txBody>
      </p:sp>
      <p:sp>
        <p:nvSpPr>
          <p:cNvPr id="9" name="Slide Number Placeholder 8"/>
          <p:cNvSpPr>
            <a:spLocks noGrp="1"/>
          </p:cNvSpPr>
          <p:nvPr>
            <p:ph type="sldNum" sz="quarter" idx="12"/>
          </p:nvPr>
        </p:nvSpPr>
        <p:spPr/>
        <p:txBody>
          <a:bodyPr/>
          <a:lstStyle/>
          <a:p>
            <a:pPr>
              <a:defRPr/>
            </a:pPr>
            <a:fld id="{41D94A18-5348-4192-A0CA-4C948B42016D}" type="slidenum">
              <a:rPr lang="es-ES" altLang="es-ES" smtClean="0"/>
              <a:pPr>
                <a:defRPr/>
              </a:pPr>
              <a:t>‹Nº›</a:t>
            </a:fld>
            <a:endParaRPr lang="es-ES" altLang="es-ES"/>
          </a:p>
        </p:txBody>
      </p:sp>
    </p:spTree>
    <p:extLst>
      <p:ext uri="{BB962C8B-B14F-4D97-AF65-F5344CB8AC3E}">
        <p14:creationId xmlns:p14="http://schemas.microsoft.com/office/powerpoint/2010/main" val="304330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ltLang="es-ES"/>
          </a:p>
        </p:txBody>
      </p:sp>
      <p:sp>
        <p:nvSpPr>
          <p:cNvPr id="4" name="Footer Placeholder 3"/>
          <p:cNvSpPr>
            <a:spLocks noGrp="1"/>
          </p:cNvSpPr>
          <p:nvPr>
            <p:ph type="ftr" sz="quarter" idx="11"/>
          </p:nvPr>
        </p:nvSpPr>
        <p:spPr/>
        <p:txBody>
          <a:bodyPr/>
          <a:lstStyle/>
          <a:p>
            <a:pPr>
              <a:defRPr/>
            </a:pPr>
            <a:endParaRPr lang="es-ES" altLang="es-ES"/>
          </a:p>
        </p:txBody>
      </p:sp>
      <p:sp>
        <p:nvSpPr>
          <p:cNvPr id="5" name="Slide Number Placeholder 4"/>
          <p:cNvSpPr>
            <a:spLocks noGrp="1"/>
          </p:cNvSpPr>
          <p:nvPr>
            <p:ph type="sldNum" sz="quarter" idx="12"/>
          </p:nvPr>
        </p:nvSpPr>
        <p:spPr/>
        <p:txBody>
          <a:bodyPr/>
          <a:lstStyle/>
          <a:p>
            <a:pPr>
              <a:defRPr/>
            </a:pPr>
            <a:fld id="{A5730041-B374-43B8-8CC8-EACA5B568AAE}" type="slidenum">
              <a:rPr lang="es-ES" altLang="es-ES" smtClean="0"/>
              <a:pPr>
                <a:defRPr/>
              </a:pPr>
              <a:t>‹Nº›</a:t>
            </a:fld>
            <a:endParaRPr lang="es-ES" altLang="es-ES"/>
          </a:p>
        </p:txBody>
      </p:sp>
    </p:spTree>
    <p:extLst>
      <p:ext uri="{BB962C8B-B14F-4D97-AF65-F5344CB8AC3E}">
        <p14:creationId xmlns:p14="http://schemas.microsoft.com/office/powerpoint/2010/main" val="278390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es-ES"/>
          </a:p>
        </p:txBody>
      </p:sp>
      <p:sp>
        <p:nvSpPr>
          <p:cNvPr id="3" name="Footer Placeholder 2"/>
          <p:cNvSpPr>
            <a:spLocks noGrp="1"/>
          </p:cNvSpPr>
          <p:nvPr>
            <p:ph type="ftr" sz="quarter" idx="11"/>
          </p:nvPr>
        </p:nvSpPr>
        <p:spPr/>
        <p:txBody>
          <a:bodyPr/>
          <a:lstStyle/>
          <a:p>
            <a:pPr>
              <a:defRPr/>
            </a:pPr>
            <a:endParaRPr lang="es-ES" altLang="es-E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defRPr/>
            </a:pPr>
            <a:fld id="{83FF123A-9E15-4EE4-B880-3C37A3B672CE}" type="slidenum">
              <a:rPr lang="es-ES" altLang="es-ES" smtClean="0"/>
              <a:pPr>
                <a:defRPr/>
              </a:pPr>
              <a:t>‹Nº›</a:t>
            </a:fld>
            <a:endParaRPr lang="es-ES" altLang="es-ES"/>
          </a:p>
        </p:txBody>
      </p:sp>
    </p:spTree>
    <p:extLst>
      <p:ext uri="{BB962C8B-B14F-4D97-AF65-F5344CB8AC3E}">
        <p14:creationId xmlns:p14="http://schemas.microsoft.com/office/powerpoint/2010/main" val="31973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ltLang="es-ES"/>
          </a:p>
        </p:txBody>
      </p:sp>
      <p:sp>
        <p:nvSpPr>
          <p:cNvPr id="6" name="Footer Placeholder 5"/>
          <p:cNvSpPr>
            <a:spLocks noGrp="1"/>
          </p:cNvSpPr>
          <p:nvPr>
            <p:ph type="ftr" sz="quarter" idx="11"/>
          </p:nvPr>
        </p:nvSpPr>
        <p:spPr/>
        <p:txBody>
          <a:bodyPr/>
          <a:lstStyle/>
          <a:p>
            <a:pPr>
              <a:defRPr/>
            </a:pPr>
            <a:endParaRPr lang="es-ES" altLang="es-E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34968AC5-F22C-4F43-8067-F726BD49C2B0}" type="slidenum">
              <a:rPr lang="es-ES" altLang="es-ES" smtClean="0"/>
              <a:pPr>
                <a:defRPr/>
              </a:pPr>
              <a:t>‹Nº›</a:t>
            </a:fld>
            <a:endParaRPr lang="es-ES" altLang="es-ES"/>
          </a:p>
        </p:txBody>
      </p:sp>
    </p:spTree>
    <p:extLst>
      <p:ext uri="{BB962C8B-B14F-4D97-AF65-F5344CB8AC3E}">
        <p14:creationId xmlns:p14="http://schemas.microsoft.com/office/powerpoint/2010/main" val="61530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ltLang="es-ES"/>
          </a:p>
        </p:txBody>
      </p:sp>
      <p:sp>
        <p:nvSpPr>
          <p:cNvPr id="6" name="Footer Placeholder 5"/>
          <p:cNvSpPr>
            <a:spLocks noGrp="1"/>
          </p:cNvSpPr>
          <p:nvPr>
            <p:ph type="ftr" sz="quarter" idx="11"/>
          </p:nvPr>
        </p:nvSpPr>
        <p:spPr/>
        <p:txBody>
          <a:bodyPr/>
          <a:lstStyle/>
          <a:p>
            <a:pPr>
              <a:defRPr/>
            </a:pPr>
            <a:endParaRPr lang="es-ES" altLang="es-E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DC6EA29C-88C8-4C8B-B1C1-F3DCE7BAC43E}" type="slidenum">
              <a:rPr lang="es-ES" altLang="es-ES" smtClean="0"/>
              <a:pPr>
                <a:defRPr/>
              </a:pPr>
              <a:t>‹Nº›</a:t>
            </a:fld>
            <a:endParaRPr lang="es-ES" altLang="es-ES"/>
          </a:p>
        </p:txBody>
      </p:sp>
    </p:spTree>
    <p:extLst>
      <p:ext uri="{BB962C8B-B14F-4D97-AF65-F5344CB8AC3E}">
        <p14:creationId xmlns:p14="http://schemas.microsoft.com/office/powerpoint/2010/main" val="423775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pPr>
              <a:defRPr/>
            </a:pPr>
            <a:endParaRPr lang="es-ES" altLang="es-E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s-ES" altLang="es-E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0E1E2642-7007-4E57-B5FF-C0357410FA4C}" type="slidenum">
              <a:rPr lang="es-ES" altLang="es-ES" smtClean="0"/>
              <a:pPr>
                <a:defRPr/>
              </a:pPr>
              <a:t>‹Nº›</a:t>
            </a:fld>
            <a:endParaRPr lang="es-ES" altLang="es-ES"/>
          </a:p>
        </p:txBody>
      </p:sp>
      <p:pic>
        <p:nvPicPr>
          <p:cNvPr id="19" name="Picture 7">
            <a:extLst>
              <a:ext uri="{FF2B5EF4-FFF2-40B4-BE49-F238E27FC236}">
                <a16:creationId xmlns:a16="http://schemas.microsoft.com/office/drawing/2014/main" id="{1A410E87-12BA-4F72-B2AA-2DD5F3D9B425}"/>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57200" y="304800"/>
            <a:ext cx="30162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ítulo 1">
            <a:extLst>
              <a:ext uri="{FF2B5EF4-FFF2-40B4-BE49-F238E27FC236}">
                <a16:creationId xmlns:a16="http://schemas.microsoft.com/office/drawing/2014/main" id="{9E2654A0-DBB4-4B08-B538-8FC6DCBED5A2}"/>
              </a:ext>
            </a:extLst>
          </p:cNvPr>
          <p:cNvSpPr txBox="1">
            <a:spLocks/>
          </p:cNvSpPr>
          <p:nvPr userDrawn="1"/>
        </p:nvSpPr>
        <p:spPr>
          <a:xfrm>
            <a:off x="457200" y="457200"/>
            <a:ext cx="8229600" cy="685800"/>
          </a:xfrm>
          <a:prstGeom prst="rect">
            <a:avLst/>
          </a:prstGeom>
        </p:spPr>
        <p:txBody>
          <a:bodyPr/>
          <a:lstStyle>
            <a:lvl1pPr algn="r" rtl="0" eaLnBrk="0" fontAlgn="base" hangingPunct="0">
              <a:spcBef>
                <a:spcPct val="0"/>
              </a:spcBef>
              <a:spcAft>
                <a:spcPct val="0"/>
              </a:spcAft>
              <a:defRPr lang="es-ES" sz="900" kern="1200" cap="small" smtClean="0">
                <a:solidFill>
                  <a:schemeClr val="tx2"/>
                </a:solidFill>
                <a:effectLst/>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defRPr/>
            </a:pPr>
            <a:r>
              <a:rPr dirty="0">
                <a:solidFill>
                  <a:srgbClr val="333333"/>
                </a:solidFill>
                <a:latin typeface="Gill Sans" panose="020B0602020204020204" pitchFamily="34" charset="0"/>
                <a:ea typeface="Times New Roman" panose="02020603050405020304" pitchFamily="18" charset="0"/>
                <a:cs typeface="Times New Roman" panose="02020603050405020304" pitchFamily="18" charset="0"/>
              </a:rPr>
              <a:t>Dirección General de Políticas de Igualdad</a:t>
            </a:r>
          </a:p>
          <a:p>
            <a:pPr>
              <a:defRPr/>
            </a:pPr>
            <a:r>
              <a:rPr dirty="0">
                <a:solidFill>
                  <a:srgbClr val="333333"/>
                </a:solidFill>
                <a:latin typeface="Gill Sans" panose="020B0602020204020204" pitchFamily="34" charset="0"/>
                <a:cs typeface="Times New Roman" panose="02020603050405020304" pitchFamily="18" charset="0"/>
              </a:rPr>
              <a:t>Y Contra la Violencia de Género</a:t>
            </a:r>
            <a:endParaRPr dirty="0"/>
          </a:p>
        </p:txBody>
      </p:sp>
    </p:spTree>
    <p:extLst>
      <p:ext uri="{BB962C8B-B14F-4D97-AF65-F5344CB8AC3E}">
        <p14:creationId xmlns:p14="http://schemas.microsoft.com/office/powerpoint/2010/main" val="195109311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7DE96B-8540-47C5-8865-C2B5F91893C9}"/>
              </a:ext>
            </a:extLst>
          </p:cNvPr>
          <p:cNvSpPr>
            <a:spLocks noGrp="1" noChangeArrowheads="1"/>
          </p:cNvSpPr>
          <p:nvPr>
            <p:ph type="title"/>
          </p:nvPr>
        </p:nvSpPr>
        <p:spPr bwMode="auto">
          <a:xfrm>
            <a:off x="908050" y="57626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	</a:t>
            </a:r>
          </a:p>
        </p:txBody>
      </p:sp>
      <p:sp>
        <p:nvSpPr>
          <p:cNvPr id="2051" name="Rectangle 3">
            <a:extLst>
              <a:ext uri="{FF2B5EF4-FFF2-40B4-BE49-F238E27FC236}">
                <a16:creationId xmlns:a16="http://schemas.microsoft.com/office/drawing/2014/main" id="{652F79B2-DA4F-42ED-B6AB-12F7B7AEB7E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a:extLst>
              <a:ext uri="{FF2B5EF4-FFF2-40B4-BE49-F238E27FC236}">
                <a16:creationId xmlns:a16="http://schemas.microsoft.com/office/drawing/2014/main" id="{036F522D-EC5C-4E4D-B137-6425B2F03C1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ES"/>
          </a:p>
        </p:txBody>
      </p:sp>
      <p:sp>
        <p:nvSpPr>
          <p:cNvPr id="1029" name="Rectangle 5">
            <a:extLst>
              <a:ext uri="{FF2B5EF4-FFF2-40B4-BE49-F238E27FC236}">
                <a16:creationId xmlns:a16="http://schemas.microsoft.com/office/drawing/2014/main" id="{59A458B0-FE00-4E33-8244-7986104EF34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ES"/>
          </a:p>
        </p:txBody>
      </p:sp>
      <p:sp>
        <p:nvSpPr>
          <p:cNvPr id="1030" name="Rectangle 6">
            <a:extLst>
              <a:ext uri="{FF2B5EF4-FFF2-40B4-BE49-F238E27FC236}">
                <a16:creationId xmlns:a16="http://schemas.microsoft.com/office/drawing/2014/main" id="{0DAD5ED1-D6E1-448E-A936-9B7A4F8EFE9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D6BC7D7-E7F1-49E2-BE4E-45A70E1B66A3}" type="slidenum">
              <a:rPr lang="es-ES" altLang="es-ES"/>
              <a:pPr>
                <a:defRPr/>
              </a:pPr>
              <a:t>‹Nº›</a:t>
            </a:fld>
            <a:endParaRPr lang="es-ES" altLang="es-ES"/>
          </a:p>
        </p:txBody>
      </p:sp>
      <p:pic>
        <p:nvPicPr>
          <p:cNvPr id="2055" name="Picture 7">
            <a:extLst>
              <a:ext uri="{FF2B5EF4-FFF2-40B4-BE49-F238E27FC236}">
                <a16:creationId xmlns:a16="http://schemas.microsoft.com/office/drawing/2014/main" id="{2F0EDB8E-7939-4B2C-9A8F-6F70FF41C8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304800"/>
            <a:ext cx="30162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a:extLst>
              <a:ext uri="{FF2B5EF4-FFF2-40B4-BE49-F238E27FC236}">
                <a16:creationId xmlns:a16="http://schemas.microsoft.com/office/drawing/2014/main" id="{38BEA56E-509A-42F0-836E-4C772896DBA1}"/>
              </a:ext>
            </a:extLst>
          </p:cNvPr>
          <p:cNvSpPr txBox="1">
            <a:spLocks/>
          </p:cNvSpPr>
          <p:nvPr userDrawn="1"/>
        </p:nvSpPr>
        <p:spPr>
          <a:xfrm>
            <a:off x="457200" y="457200"/>
            <a:ext cx="8229600" cy="685800"/>
          </a:xfrm>
          <a:prstGeom prst="rect">
            <a:avLst/>
          </a:prstGeom>
        </p:spPr>
        <p:txBody>
          <a:bodyPr/>
          <a:lstStyle>
            <a:lvl1pPr algn="r" rtl="0" eaLnBrk="0" fontAlgn="base" hangingPunct="0">
              <a:spcBef>
                <a:spcPct val="0"/>
              </a:spcBef>
              <a:spcAft>
                <a:spcPct val="0"/>
              </a:spcAft>
              <a:defRPr lang="es-ES" sz="900" kern="1200" cap="small" smtClean="0">
                <a:solidFill>
                  <a:schemeClr val="tx2"/>
                </a:solidFill>
                <a:effectLst/>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defRPr/>
            </a:pPr>
            <a:r>
              <a:rPr dirty="0">
                <a:solidFill>
                  <a:srgbClr val="333333"/>
                </a:solidFill>
                <a:latin typeface="Gill Sans" panose="020B0602020204020204" pitchFamily="34" charset="0"/>
                <a:ea typeface="Times New Roman" panose="02020603050405020304" pitchFamily="18" charset="0"/>
                <a:cs typeface="Times New Roman" panose="02020603050405020304" pitchFamily="18" charset="0"/>
              </a:rPr>
              <a:t>Dirección General de Políticas de Igualdad</a:t>
            </a:r>
          </a:p>
          <a:p>
            <a:pPr>
              <a:defRPr/>
            </a:pPr>
            <a:r>
              <a:rPr dirty="0">
                <a:solidFill>
                  <a:srgbClr val="333333"/>
                </a:solidFill>
                <a:latin typeface="Gill Sans" panose="020B0602020204020204" pitchFamily="34" charset="0"/>
                <a:cs typeface="Times New Roman" panose="02020603050405020304" pitchFamily="18" charset="0"/>
              </a:rPr>
              <a:t>Y Contra la Violencia de Género</a:t>
            </a:r>
            <a:endParaRPr dirty="0"/>
          </a:p>
        </p:txBody>
      </p:sp>
    </p:spTree>
    <p:extLst>
      <p:ext uri="{BB962C8B-B14F-4D97-AF65-F5344CB8AC3E}">
        <p14:creationId xmlns:p14="http://schemas.microsoft.com/office/powerpoint/2010/main" val="425704715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ede.madrid.es/" TargetMode="External"/><Relationship Id="rId1" Type="http://schemas.openxmlformats.org/officeDocument/2006/relationships/slideLayout" Target="../slideLayouts/slideLayout20.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ede.madrid.e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madrid.es/portales/munimadrid/es/Inicio/Igualdad-y-diversidad/Transversalidad-de-genero/?vgnextfmt=default&amp;vgnextoid=1f6dad16488d2610VgnVCM2000001f4a900aRCRD&amp;vgnextchannel=c426c05098535510VgnVCM1000008a4a900aRCRD&amp;idCapitulo=105039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rganization Chart 3">
            <a:extLst>
              <a:ext uri="{FF2B5EF4-FFF2-40B4-BE49-F238E27FC236}">
                <a16:creationId xmlns:a16="http://schemas.microsoft.com/office/drawing/2014/main" id="{694589A2-4867-0957-4907-6B0AFE53D5E0}"/>
              </a:ext>
            </a:extLst>
          </p:cNvPr>
          <p:cNvGrpSpPr>
            <a:grpSpLocks noChangeAspect="1"/>
          </p:cNvGrpSpPr>
          <p:nvPr/>
        </p:nvGrpSpPr>
        <p:grpSpPr bwMode="auto">
          <a:xfrm>
            <a:off x="431800" y="1477963"/>
            <a:ext cx="8208963" cy="4464050"/>
            <a:chOff x="272" y="999"/>
            <a:chExt cx="5171" cy="2812"/>
          </a:xfrm>
        </p:grpSpPr>
        <p:cxnSp>
          <p:nvCxnSpPr>
            <p:cNvPr id="1028" name="_s1028">
              <a:extLst>
                <a:ext uri="{FF2B5EF4-FFF2-40B4-BE49-F238E27FC236}">
                  <a16:creationId xmlns:a16="http://schemas.microsoft.com/office/drawing/2014/main" id="{54D94BFF-A3A6-CB42-D76F-29FBE65DBC65}"/>
                </a:ext>
              </a:extLst>
            </p:cNvPr>
            <p:cNvCxnSpPr>
              <a:cxnSpLocks noChangeShapeType="1"/>
              <a:stCxn id="6" idx="0"/>
              <a:endCxn id="3" idx="2"/>
            </p:cNvCxnSpPr>
            <p:nvPr/>
          </p:nvCxnSpPr>
          <p:spPr bwMode="auto">
            <a:xfrm rot="5400000" flipH="1">
              <a:off x="3470" y="1488"/>
              <a:ext cx="562" cy="1833"/>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68526775-81F4-2448-3669-A50CFF6DF37F}"/>
                </a:ext>
              </a:extLst>
            </p:cNvPr>
            <p:cNvCxnSpPr>
              <a:cxnSpLocks noChangeShapeType="1"/>
              <a:stCxn id="5" idx="0"/>
              <a:endCxn id="3" idx="2"/>
            </p:cNvCxnSpPr>
            <p:nvPr/>
          </p:nvCxnSpPr>
          <p:spPr bwMode="auto">
            <a:xfrm rot="5400000" flipH="1">
              <a:off x="2565" y="2394"/>
              <a:ext cx="562" cy="22"/>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a:extLst>
                <a:ext uri="{FF2B5EF4-FFF2-40B4-BE49-F238E27FC236}">
                  <a16:creationId xmlns:a16="http://schemas.microsoft.com/office/drawing/2014/main" id="{E7C42C83-71E9-A937-939F-3D7A5EC10F5C}"/>
                </a:ext>
              </a:extLst>
            </p:cNvPr>
            <p:cNvCxnSpPr>
              <a:cxnSpLocks noChangeShapeType="1"/>
              <a:stCxn id="4" idx="0"/>
              <a:endCxn id="3" idx="2"/>
            </p:cNvCxnSpPr>
            <p:nvPr/>
          </p:nvCxnSpPr>
          <p:spPr bwMode="auto">
            <a:xfrm rot="16200000">
              <a:off x="1660" y="1512"/>
              <a:ext cx="562" cy="1786"/>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1">
              <a:extLst>
                <a:ext uri="{FF2B5EF4-FFF2-40B4-BE49-F238E27FC236}">
                  <a16:creationId xmlns:a16="http://schemas.microsoft.com/office/drawing/2014/main" id="{8FD9CF9F-DC6D-144B-559A-739A1E83293D}"/>
                </a:ext>
              </a:extLst>
            </p:cNvPr>
            <p:cNvSpPr>
              <a:spLocks noChangeArrowheads="1"/>
            </p:cNvSpPr>
            <p:nvPr/>
          </p:nvSpPr>
          <p:spPr bwMode="auto">
            <a:xfrm>
              <a:off x="295" y="999"/>
              <a:ext cx="5080" cy="1125"/>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100" b="1" i="0" u="none" strike="noStrike" cap="none" normalizeH="0" baseline="0">
                  <a:ln>
                    <a:noFill/>
                  </a:ln>
                  <a:solidFill>
                    <a:schemeClr val="tx1"/>
                  </a:solidFill>
                  <a:effectLst/>
                  <a:latin typeface="Arial" panose="020B0604020202020204" pitchFamily="34" charset="0"/>
                </a:rPr>
                <a:t>PRINCIPIOS INSPIRADORES DE LA LEY DE SUBVENCIONES</a:t>
              </a:r>
              <a:endParaRPr kumimoji="0" lang="es-ES" altLang="es-ES" sz="2100" b="1" i="0" u="none" strike="noStrike" cap="none" normalizeH="0" baseline="0">
                <a:ln>
                  <a:noFill/>
                </a:ln>
                <a:solidFill>
                  <a:schemeClr val="tx1"/>
                </a:solidFill>
                <a:effectLst/>
                <a:latin typeface="Arial" panose="020B0604020202020204" pitchFamily="34" charset="0"/>
              </a:endParaRPr>
            </a:p>
          </p:txBody>
        </p:sp>
        <p:sp>
          <p:nvSpPr>
            <p:cNvPr id="4" name="_s1032">
              <a:extLst>
                <a:ext uri="{FF2B5EF4-FFF2-40B4-BE49-F238E27FC236}">
                  <a16:creationId xmlns:a16="http://schemas.microsoft.com/office/drawing/2014/main" id="{5E806FD3-C2C3-A63D-3727-C22B05CA2780}"/>
                </a:ext>
              </a:extLst>
            </p:cNvPr>
            <p:cNvSpPr>
              <a:spLocks noChangeArrowheads="1"/>
            </p:cNvSpPr>
            <p:nvPr/>
          </p:nvSpPr>
          <p:spPr bwMode="auto">
            <a:xfrm>
              <a:off x="272" y="2686"/>
              <a:ext cx="1551" cy="1125"/>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Publicidad,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transparencia,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Concurrencia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Objetividad,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Igualdad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y no discriminación</a:t>
              </a:r>
            </a:p>
          </p:txBody>
        </p:sp>
        <p:sp>
          <p:nvSpPr>
            <p:cNvPr id="5" name="_s1033">
              <a:extLst>
                <a:ext uri="{FF2B5EF4-FFF2-40B4-BE49-F238E27FC236}">
                  <a16:creationId xmlns:a16="http://schemas.microsoft.com/office/drawing/2014/main" id="{2F67D92A-447A-9BCE-E960-25E77E97CF99}"/>
                </a:ext>
              </a:extLst>
            </p:cNvPr>
            <p:cNvSpPr>
              <a:spLocks noChangeArrowheads="1"/>
            </p:cNvSpPr>
            <p:nvPr/>
          </p:nvSpPr>
          <p:spPr bwMode="auto">
            <a:xfrm>
              <a:off x="2018" y="2686"/>
              <a:ext cx="1678" cy="1125"/>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Eficiencia en 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asignación y utilización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de los recursos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públicos</a:t>
              </a:r>
            </a:p>
          </p:txBody>
        </p:sp>
        <p:sp>
          <p:nvSpPr>
            <p:cNvPr id="6" name="_s1034">
              <a:extLst>
                <a:ext uri="{FF2B5EF4-FFF2-40B4-BE49-F238E27FC236}">
                  <a16:creationId xmlns:a16="http://schemas.microsoft.com/office/drawing/2014/main" id="{B0407BCD-2E40-2ED1-8FE8-68DB3C474E97}"/>
                </a:ext>
              </a:extLst>
            </p:cNvPr>
            <p:cNvSpPr>
              <a:spLocks noChangeArrowheads="1"/>
            </p:cNvSpPr>
            <p:nvPr/>
          </p:nvSpPr>
          <p:spPr bwMode="auto">
            <a:xfrm>
              <a:off x="3892" y="2686"/>
              <a:ext cx="1551" cy="1125"/>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Eficacia en 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cumplimiento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de los objetivos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fijados por 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Administración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Arial" panose="020B0604020202020204" pitchFamily="34" charset="0"/>
                </a:rPr>
                <a:t>otorgante</a:t>
              </a:r>
            </a:p>
          </p:txBody>
        </p:sp>
      </p:grpSp>
      <p:grpSp>
        <p:nvGrpSpPr>
          <p:cNvPr id="1036" name="Grupo 12">
            <a:extLst>
              <a:ext uri="{FF2B5EF4-FFF2-40B4-BE49-F238E27FC236}">
                <a16:creationId xmlns:a16="http://schemas.microsoft.com/office/drawing/2014/main" id="{7FE00D08-3F51-F5C6-025A-641D5A867D26}"/>
              </a:ext>
            </a:extLst>
          </p:cNvPr>
          <p:cNvGrpSpPr>
            <a:grpSpLocks/>
          </p:cNvGrpSpPr>
          <p:nvPr/>
        </p:nvGrpSpPr>
        <p:grpSpPr bwMode="auto">
          <a:xfrm>
            <a:off x="609600" y="184150"/>
            <a:ext cx="8605838" cy="730250"/>
            <a:chOff x="609600" y="379293"/>
            <a:chExt cx="8605837" cy="729695"/>
          </a:xfrm>
        </p:grpSpPr>
        <p:pic>
          <p:nvPicPr>
            <p:cNvPr id="1037" name="Imagen 13">
              <a:extLst>
                <a:ext uri="{FF2B5EF4-FFF2-40B4-BE49-F238E27FC236}">
                  <a16:creationId xmlns:a16="http://schemas.microsoft.com/office/drawing/2014/main" id="{723A9913-5F4A-07A8-1EA2-CE4CF24F8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n 2">
              <a:extLst>
                <a:ext uri="{FF2B5EF4-FFF2-40B4-BE49-F238E27FC236}">
                  <a16:creationId xmlns:a16="http://schemas.microsoft.com/office/drawing/2014/main" id="{4A7AEF8D-BB10-553F-791E-9CD8F0E19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4">
              <a:extLst>
                <a:ext uri="{FF2B5EF4-FFF2-40B4-BE49-F238E27FC236}">
                  <a16:creationId xmlns:a16="http://schemas.microsoft.com/office/drawing/2014/main" id="{AA560AD8-999A-7702-EA86-D7BAB77066B4}"/>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dirty="0">
                  <a:solidFill>
                    <a:srgbClr val="2E74B5"/>
                  </a:solidFill>
                  <a:ea typeface="Times New Roman" panose="02020603050405020304" pitchFamily="18" charset="0"/>
                  <a:cs typeface="Tahoma" panose="020B0604030504040204" pitchFamily="34" charset="0"/>
                </a:rPr>
                <a:t>ó</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dirty="0">
                  <a:solidFill>
                    <a:srgbClr val="2E74B5"/>
                  </a:solidFill>
                  <a:ea typeface="Times New Roman" panose="02020603050405020304" pitchFamily="18" charset="0"/>
                  <a:cs typeface="Tahoma" panose="020B0604030504040204" pitchFamily="34" charset="0"/>
                </a:rPr>
                <a:t>í</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dirty="0">
                  <a:solidFill>
                    <a:srgbClr val="2E74B5"/>
                  </a:solidFill>
                  <a:ea typeface="Times New Roman" panose="02020603050405020304" pitchFamily="18" charset="0"/>
                  <a:cs typeface="Tahoma" panose="020B0604030504040204" pitchFamily="34" charset="0"/>
                </a:rPr>
                <a:t>é</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dirty="0">
                  <a:ea typeface="Times New Roman" panose="02020603050405020304" pitchFamily="18" charset="0"/>
                  <a:cs typeface="Tahoma" panose="020B0604030504040204" pitchFamily="34" charset="0"/>
                </a:rPr>
                <a:t> </a:t>
              </a:r>
              <a:endParaRPr lang="es-ES" altLang="es-ES" sz="1800" dirty="0">
                <a:ea typeface="Times New Roman" panose="02020603050405020304" pitchFamily="18" charset="0"/>
                <a:cs typeface="Tahoma" panose="020B060403050404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84E91ACF-1AF8-C316-4245-B3067904CCF2}"/>
              </a:ext>
            </a:extLst>
          </p:cNvPr>
          <p:cNvSpPr>
            <a:spLocks noGrp="1" noChangeArrowheads="1"/>
          </p:cNvSpPr>
          <p:nvPr>
            <p:ph type="title"/>
          </p:nvPr>
        </p:nvSpPr>
        <p:spPr>
          <a:xfrm>
            <a:off x="228600" y="1447800"/>
            <a:ext cx="8458200" cy="1033463"/>
          </a:xfrm>
        </p:spPr>
        <p:txBody>
          <a:bodyPr/>
          <a:lstStyle/>
          <a:p>
            <a:pPr algn="ctr" eaLnBrk="1" hangingPunct="1"/>
            <a:r>
              <a:rPr lang="es-ES" altLang="es-ES" sz="2000" b="1" dirty="0">
                <a:solidFill>
                  <a:srgbClr val="7030A0"/>
                </a:solidFill>
              </a:rPr>
              <a:t>LÍNEAS DE ACTUACIÓN DE LA CONVOCATORIA</a:t>
            </a:r>
          </a:p>
        </p:txBody>
      </p:sp>
      <p:sp>
        <p:nvSpPr>
          <p:cNvPr id="29700" name="Rectangle 3">
            <a:extLst>
              <a:ext uri="{FF2B5EF4-FFF2-40B4-BE49-F238E27FC236}">
                <a16:creationId xmlns:a16="http://schemas.microsoft.com/office/drawing/2014/main" id="{89539C73-8AD0-0FAA-C1DB-9C0E4F1E5751}"/>
              </a:ext>
            </a:extLst>
          </p:cNvPr>
          <p:cNvSpPr>
            <a:spLocks noGrp="1" noChangeArrowheads="1"/>
          </p:cNvSpPr>
          <p:nvPr>
            <p:ph idx="1"/>
          </p:nvPr>
        </p:nvSpPr>
        <p:spPr>
          <a:xfrm>
            <a:off x="457200" y="2743200"/>
            <a:ext cx="8229600" cy="3382963"/>
          </a:xfrm>
        </p:spPr>
        <p:txBody>
          <a:bodyPr/>
          <a:lstStyle/>
          <a:p>
            <a:pPr algn="just" eaLnBrk="1" hangingPunct="1">
              <a:lnSpc>
                <a:spcPct val="80000"/>
              </a:lnSpc>
              <a:buFontTx/>
              <a:buNone/>
            </a:pPr>
            <a:endParaRPr lang="es-ES" altLang="es-ES" sz="2000" dirty="0"/>
          </a:p>
          <a:p>
            <a:pPr marL="742950" lvl="1" indent="-342900" algn="just">
              <a:lnSpc>
                <a:spcPct val="80000"/>
              </a:lnSpc>
              <a:buFont typeface="Wingdings" panose="05000000000000000000" pitchFamily="2" charset="2"/>
              <a:buChar char="Ø"/>
            </a:pPr>
            <a:r>
              <a:rPr lang="es-ES" altLang="es-ES" sz="2000" dirty="0"/>
              <a:t>Línea de Promoción de la Igualdad y no Discriminación </a:t>
            </a:r>
            <a:r>
              <a:rPr lang="es-ES" altLang="es-ES" sz="2000" b="1" dirty="0"/>
              <a:t>(405.000,00€)</a:t>
            </a:r>
          </a:p>
          <a:p>
            <a:pPr marL="742950" lvl="1" indent="-342900" algn="just">
              <a:lnSpc>
                <a:spcPct val="80000"/>
              </a:lnSpc>
              <a:buFont typeface="Wingdings" panose="05000000000000000000" pitchFamily="2" charset="2"/>
              <a:buChar char="Ø"/>
            </a:pPr>
            <a:endParaRPr lang="es-ES" altLang="es-ES" sz="2000" b="1" dirty="0"/>
          </a:p>
          <a:p>
            <a:pPr marL="742950" lvl="1" indent="-342900" algn="just">
              <a:lnSpc>
                <a:spcPct val="80000"/>
              </a:lnSpc>
              <a:buFont typeface="Wingdings" panose="05000000000000000000" pitchFamily="2" charset="2"/>
              <a:buChar char="Ø"/>
            </a:pPr>
            <a:r>
              <a:rPr lang="es-ES" altLang="es-ES" sz="2000" dirty="0"/>
              <a:t>Línea de Protección y Promoción de los Derechos de las personas LGTBI </a:t>
            </a:r>
            <a:r>
              <a:rPr lang="es-ES" altLang="es-ES" sz="2000" b="1" dirty="0"/>
              <a:t> (375.000,00€)</a:t>
            </a:r>
          </a:p>
          <a:p>
            <a:pPr marL="742950" lvl="1" indent="-342900" algn="just">
              <a:lnSpc>
                <a:spcPct val="80000"/>
              </a:lnSpc>
              <a:buFont typeface="Wingdings" panose="05000000000000000000" pitchFamily="2" charset="2"/>
              <a:buChar char="Ø"/>
            </a:pPr>
            <a:endParaRPr lang="es-ES" altLang="es-ES" sz="2000" dirty="0"/>
          </a:p>
          <a:p>
            <a:pPr marL="742950" lvl="1" indent="-342900" algn="just">
              <a:lnSpc>
                <a:spcPct val="80000"/>
              </a:lnSpc>
              <a:buFont typeface="Wingdings" panose="05000000000000000000" pitchFamily="2" charset="2"/>
              <a:buChar char="Ø"/>
            </a:pPr>
            <a:r>
              <a:rPr lang="es-ES" altLang="es-ES" sz="2000" dirty="0"/>
              <a:t>Línea de Prevención y Atención Frente a la Violencia de Género </a:t>
            </a:r>
            <a:r>
              <a:rPr lang="es-ES" altLang="es-ES" sz="2000" b="1" dirty="0"/>
              <a:t> (283.334,00€)</a:t>
            </a:r>
          </a:p>
          <a:p>
            <a:pPr marL="0" indent="0" algn="just" eaLnBrk="1" hangingPunct="1">
              <a:lnSpc>
                <a:spcPct val="80000"/>
              </a:lnSpc>
              <a:buNone/>
            </a:pPr>
            <a:endParaRPr lang="es-ES" altLang="es-ES" sz="1800" dirty="0"/>
          </a:p>
          <a:p>
            <a:pPr algn="just" eaLnBrk="1" hangingPunct="1">
              <a:lnSpc>
                <a:spcPct val="80000"/>
              </a:lnSpc>
              <a:buFontTx/>
              <a:buNone/>
            </a:pPr>
            <a:endParaRPr lang="es-ES" altLang="es-ES" sz="2000" dirty="0"/>
          </a:p>
        </p:txBody>
      </p:sp>
      <p:grpSp>
        <p:nvGrpSpPr>
          <p:cNvPr id="29701" name="Grupo 4">
            <a:extLst>
              <a:ext uri="{FF2B5EF4-FFF2-40B4-BE49-F238E27FC236}">
                <a16:creationId xmlns:a16="http://schemas.microsoft.com/office/drawing/2014/main" id="{2B440B15-5BC8-B59C-92C6-3904353ED277}"/>
              </a:ext>
            </a:extLst>
          </p:cNvPr>
          <p:cNvGrpSpPr>
            <a:grpSpLocks/>
          </p:cNvGrpSpPr>
          <p:nvPr/>
        </p:nvGrpSpPr>
        <p:grpSpPr bwMode="auto">
          <a:xfrm>
            <a:off x="609600" y="379413"/>
            <a:ext cx="8605838" cy="730250"/>
            <a:chOff x="609600" y="379293"/>
            <a:chExt cx="8605837" cy="729695"/>
          </a:xfrm>
        </p:grpSpPr>
        <p:pic>
          <p:nvPicPr>
            <p:cNvPr id="29702" name="Imagen 5">
              <a:extLst>
                <a:ext uri="{FF2B5EF4-FFF2-40B4-BE49-F238E27FC236}">
                  <a16:creationId xmlns:a16="http://schemas.microsoft.com/office/drawing/2014/main" id="{7CD90E49-B41B-C9A5-98AE-23ACBEDEC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n 2">
              <a:extLst>
                <a:ext uri="{FF2B5EF4-FFF2-40B4-BE49-F238E27FC236}">
                  <a16:creationId xmlns:a16="http://schemas.microsoft.com/office/drawing/2014/main" id="{D9B06081-BDCA-48D0-2671-BFC3DF1BA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14">
              <a:extLst>
                <a:ext uri="{FF2B5EF4-FFF2-40B4-BE49-F238E27FC236}">
                  <a16:creationId xmlns:a16="http://schemas.microsoft.com/office/drawing/2014/main" id="{900CC654-E605-719F-3995-FE03095D1156}"/>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Marcador de número de diapositiva 5">
            <a:extLst>
              <a:ext uri="{FF2B5EF4-FFF2-40B4-BE49-F238E27FC236}">
                <a16:creationId xmlns:a16="http://schemas.microsoft.com/office/drawing/2014/main" id="{01809A4F-E6FF-4D8B-94BD-BA9510EEBF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886DFD-4C65-4D40-B25D-78EEE05DC271}" type="slidenum">
              <a:rPr kumimoji="0" lang="es-ES" alt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alt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699" name="Rectangle 2">
            <a:extLst>
              <a:ext uri="{FF2B5EF4-FFF2-40B4-BE49-F238E27FC236}">
                <a16:creationId xmlns:a16="http://schemas.microsoft.com/office/drawing/2014/main" id="{65528AA1-5F46-4AA4-BDBD-77C7913EF137}"/>
              </a:ext>
            </a:extLst>
          </p:cNvPr>
          <p:cNvSpPr>
            <a:spLocks noGrp="1" noChangeArrowheads="1"/>
          </p:cNvSpPr>
          <p:nvPr>
            <p:ph type="title"/>
          </p:nvPr>
        </p:nvSpPr>
        <p:spPr>
          <a:xfrm>
            <a:off x="457200" y="914400"/>
            <a:ext cx="8229600" cy="1066800"/>
          </a:xfrm>
        </p:spPr>
        <p:txBody>
          <a:bodyPr/>
          <a:lstStyle/>
          <a:p>
            <a:pPr eaLnBrk="1" hangingPunct="1"/>
            <a:r>
              <a:rPr lang="es-ES" altLang="es-ES" sz="2000" b="1" dirty="0">
                <a:solidFill>
                  <a:srgbClr val="7030A0"/>
                </a:solidFill>
              </a:rPr>
              <a:t>Publicación, plazo y documentación</a:t>
            </a:r>
          </a:p>
        </p:txBody>
      </p:sp>
      <p:sp>
        <p:nvSpPr>
          <p:cNvPr id="18436" name="Rectangle 3">
            <a:extLst>
              <a:ext uri="{FF2B5EF4-FFF2-40B4-BE49-F238E27FC236}">
                <a16:creationId xmlns:a16="http://schemas.microsoft.com/office/drawing/2014/main" id="{63AB26C1-50FE-46C8-905F-DD8495CA2EF7}"/>
              </a:ext>
            </a:extLst>
          </p:cNvPr>
          <p:cNvSpPr>
            <a:spLocks noGrp="1" noChangeArrowheads="1"/>
          </p:cNvSpPr>
          <p:nvPr>
            <p:ph type="body" idx="1"/>
          </p:nvPr>
        </p:nvSpPr>
        <p:spPr>
          <a:xfrm>
            <a:off x="609600" y="2088876"/>
            <a:ext cx="7562851" cy="4156349"/>
          </a:xfrm>
        </p:spPr>
        <p:txBody>
          <a:bodyPr/>
          <a:lstStyle/>
          <a:p>
            <a:pPr marL="685800" algn="just" eaLnBrk="1" hangingPunct="1">
              <a:lnSpc>
                <a:spcPct val="80000"/>
              </a:lnSpc>
              <a:buClr>
                <a:srgbClr val="7030A0"/>
              </a:buClr>
              <a:buFont typeface="Wingdings" panose="05000000000000000000" pitchFamily="2" charset="2"/>
              <a:buChar char="Ø"/>
              <a:defRPr/>
            </a:pPr>
            <a:r>
              <a:rPr lang="es-ES" altLang="es-ES" sz="1800" dirty="0"/>
              <a:t>Publicada en la BDNS, en el BOCAM (un extracto), en el BOAM del Ayuntamiento, WEB y Sede Electrónica el </a:t>
            </a:r>
            <a:r>
              <a:rPr lang="es-ES" altLang="es-ES" sz="1800" b="1" dirty="0">
                <a:solidFill>
                  <a:srgbClr val="FF0000"/>
                </a:solidFill>
              </a:rPr>
              <a:t>17 de octubre de 2022</a:t>
            </a:r>
            <a:r>
              <a:rPr lang="es-ES" altLang="es-ES" sz="1800" dirty="0">
                <a:solidFill>
                  <a:schemeClr val="accent4"/>
                </a:solidFill>
              </a:rPr>
              <a:t>. </a:t>
            </a:r>
            <a:r>
              <a:rPr lang="es-ES" altLang="es-ES" sz="1800" dirty="0"/>
              <a:t>Entrada en vigor al día siguiente de la publicación del extracto en la Comunidad de Madrid.</a:t>
            </a:r>
          </a:p>
          <a:p>
            <a:pPr marL="685800" algn="just" eaLnBrk="1" hangingPunct="1">
              <a:lnSpc>
                <a:spcPct val="80000"/>
              </a:lnSpc>
              <a:buClr>
                <a:srgbClr val="7030A0"/>
              </a:buClr>
              <a:buFont typeface="Wingdings" panose="05000000000000000000" pitchFamily="2" charset="2"/>
              <a:buChar char="Ø"/>
              <a:defRPr/>
            </a:pPr>
            <a:endParaRPr lang="es-ES" altLang="es-ES" sz="1800" dirty="0"/>
          </a:p>
          <a:p>
            <a:pPr marL="685800" algn="just" eaLnBrk="1" hangingPunct="1">
              <a:lnSpc>
                <a:spcPct val="80000"/>
              </a:lnSpc>
              <a:buClr>
                <a:srgbClr val="7030A0"/>
              </a:buClr>
              <a:buFont typeface="Wingdings" panose="05000000000000000000" pitchFamily="2" charset="2"/>
              <a:buChar char="Ø"/>
              <a:defRPr/>
            </a:pPr>
            <a:r>
              <a:rPr lang="es-ES" altLang="es-ES" sz="1800" dirty="0"/>
              <a:t>PLAZO DE PRESENTACIÓN DE SOLICITUDES (15 días hábiles): del </a:t>
            </a:r>
            <a:r>
              <a:rPr lang="es-ES" altLang="es-ES" sz="1800" b="1" dirty="0">
                <a:solidFill>
                  <a:srgbClr val="FF0000"/>
                </a:solidFill>
              </a:rPr>
              <a:t>18 de octubre al 08 de noviembre de 2022</a:t>
            </a:r>
            <a:r>
              <a:rPr lang="es-ES" altLang="es-ES" sz="1800" b="1" dirty="0">
                <a:solidFill>
                  <a:schemeClr val="accent4"/>
                </a:solidFill>
              </a:rPr>
              <a:t>.</a:t>
            </a:r>
          </a:p>
          <a:p>
            <a:pPr marL="685800" algn="just" eaLnBrk="1" hangingPunct="1">
              <a:lnSpc>
                <a:spcPct val="80000"/>
              </a:lnSpc>
              <a:buClr>
                <a:srgbClr val="7030A0"/>
              </a:buClr>
              <a:buFont typeface="Wingdings" panose="05000000000000000000" pitchFamily="2" charset="2"/>
              <a:buChar char="Ø"/>
              <a:defRPr/>
            </a:pPr>
            <a:endParaRPr lang="es-ES" altLang="es-ES" sz="1800" b="1" dirty="0">
              <a:solidFill>
                <a:schemeClr val="accent4"/>
              </a:solidFill>
            </a:endParaRPr>
          </a:p>
          <a:p>
            <a:pPr marL="685800" algn="just" eaLnBrk="1" hangingPunct="1">
              <a:lnSpc>
                <a:spcPct val="80000"/>
              </a:lnSpc>
              <a:buClr>
                <a:srgbClr val="7030A0"/>
              </a:buClr>
              <a:buFont typeface="Wingdings" panose="05000000000000000000" pitchFamily="2" charset="2"/>
              <a:buChar char="Ø"/>
              <a:defRPr/>
            </a:pPr>
            <a:r>
              <a:rPr lang="es-ES" altLang="es-ES" sz="1800" dirty="0"/>
              <a:t>La solicitud de subvención se tramitará a través de la Sede electrónica </a:t>
            </a:r>
            <a:r>
              <a:rPr lang="es-ES" altLang="es-ES" sz="1800" u="sng" dirty="0">
                <a:hlinkClick r:id="rId2"/>
              </a:rPr>
              <a:t>https://sede.madrid.es</a:t>
            </a:r>
            <a:r>
              <a:rPr lang="es-ES" altLang="es-ES" sz="1800" dirty="0"/>
              <a:t>, para ello, se cumplimentará el formulario de solicitud acompañado de los Anexos I y II (Memoria explicativa de la Entidad y Memoria del Proyecto) y de la documentación correspondiente, y </a:t>
            </a:r>
            <a:r>
              <a:rPr lang="es-ES" altLang="es-ES" sz="1800" b="1" dirty="0"/>
              <a:t>se presentará por vía telemática</a:t>
            </a:r>
            <a:r>
              <a:rPr lang="es-ES" altLang="es-ES" sz="1800" dirty="0"/>
              <a:t>, una vez completado y firmado electrónicamente por quien represente legalmente a la entidad o agrupación.</a:t>
            </a:r>
          </a:p>
          <a:p>
            <a:pPr indent="284163" algn="just" eaLnBrk="1" hangingPunct="1">
              <a:lnSpc>
                <a:spcPct val="80000"/>
              </a:lnSpc>
              <a:defRPr/>
            </a:pPr>
            <a:endParaRPr lang="es-ES" altLang="es-ES" sz="2000" dirty="0">
              <a:solidFill>
                <a:srgbClr val="FF0000"/>
              </a:solidFill>
            </a:endParaRPr>
          </a:p>
          <a:p>
            <a:pPr indent="284163" algn="just" eaLnBrk="1" hangingPunct="1">
              <a:lnSpc>
                <a:spcPct val="80000"/>
              </a:lnSpc>
              <a:defRPr/>
            </a:pPr>
            <a:endParaRPr lang="es-ES" altLang="es-ES" sz="600" dirty="0"/>
          </a:p>
        </p:txBody>
      </p:sp>
      <p:grpSp>
        <p:nvGrpSpPr>
          <p:cNvPr id="29701" name="Grupo 4">
            <a:extLst>
              <a:ext uri="{FF2B5EF4-FFF2-40B4-BE49-F238E27FC236}">
                <a16:creationId xmlns:a16="http://schemas.microsoft.com/office/drawing/2014/main" id="{AC542C2D-388B-43CE-9DC9-CA26843533F3}"/>
              </a:ext>
            </a:extLst>
          </p:cNvPr>
          <p:cNvGrpSpPr>
            <a:grpSpLocks/>
          </p:cNvGrpSpPr>
          <p:nvPr/>
        </p:nvGrpSpPr>
        <p:grpSpPr bwMode="auto">
          <a:xfrm>
            <a:off x="609600" y="184150"/>
            <a:ext cx="8605838" cy="730250"/>
            <a:chOff x="609600" y="379293"/>
            <a:chExt cx="8605837" cy="729695"/>
          </a:xfrm>
        </p:grpSpPr>
        <p:pic>
          <p:nvPicPr>
            <p:cNvPr id="29702" name="Imagen 5">
              <a:extLst>
                <a:ext uri="{FF2B5EF4-FFF2-40B4-BE49-F238E27FC236}">
                  <a16:creationId xmlns:a16="http://schemas.microsoft.com/office/drawing/2014/main" id="{19C2D10B-1C1D-46C1-BD43-9C2BDFE4E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n 2">
              <a:extLst>
                <a:ext uri="{FF2B5EF4-FFF2-40B4-BE49-F238E27FC236}">
                  <a16:creationId xmlns:a16="http://schemas.microsoft.com/office/drawing/2014/main" id="{9EF3DB4D-592E-4775-8965-C4E8A0691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14">
              <a:extLst>
                <a:ext uri="{FF2B5EF4-FFF2-40B4-BE49-F238E27FC236}">
                  <a16:creationId xmlns:a16="http://schemas.microsoft.com/office/drawing/2014/main" id="{180B1FD9-CEFE-4D24-A7E7-7EC4D181B95F}"/>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Direcci</a:t>
              </a:r>
              <a:r>
                <a:rPr kumimoji="0" lang="es-ES" altLang="es-ES" sz="900" b="1" i="0" u="none" strike="noStrike" kern="1200" cap="none" spc="0" normalizeH="0" baseline="0" noProof="0">
                  <a:ln>
                    <a:noFill/>
                  </a:ln>
                  <a:solidFill>
                    <a:srgbClr val="2E74B5"/>
                  </a:solidFill>
                  <a:effectLst/>
                  <a:uLnTx/>
                  <a:uFillTx/>
                  <a:latin typeface="Arial" panose="020B0604020202020204" pitchFamily="34" charset="0"/>
                  <a:ea typeface="Times New Roman" panose="02020603050405020304" pitchFamily="18" charset="0"/>
                  <a:cs typeface="Tahoma" panose="020B0604030504040204" pitchFamily="34" charset="0"/>
                </a:rPr>
                <a:t>ó</a:t>
              </a: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n General de Pol</a:t>
              </a:r>
              <a:r>
                <a:rPr kumimoji="0" lang="es-ES" altLang="es-ES" sz="900" b="1" i="0" u="none" strike="noStrike" kern="1200" cap="none" spc="0" normalizeH="0" baseline="0" noProof="0">
                  <a:ln>
                    <a:noFill/>
                  </a:ln>
                  <a:solidFill>
                    <a:srgbClr val="2E74B5"/>
                  </a:solidFill>
                  <a:effectLst/>
                  <a:uLnTx/>
                  <a:uFillTx/>
                  <a:latin typeface="Arial" panose="020B0604020202020204" pitchFamily="34" charset="0"/>
                  <a:ea typeface="Times New Roman" panose="02020603050405020304" pitchFamily="18" charset="0"/>
                  <a:cs typeface="Tahoma" panose="020B0604030504040204" pitchFamily="34" charset="0"/>
                </a:rPr>
                <a:t>í</a:t>
              </a: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ticas de Igualdad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y contra la Violencia de G</a:t>
              </a:r>
              <a:r>
                <a:rPr kumimoji="0" lang="es-ES" altLang="es-ES" sz="900" b="1" i="0" u="none" strike="noStrike" kern="1200" cap="none" spc="0" normalizeH="0" baseline="0" noProof="0">
                  <a:ln>
                    <a:noFill/>
                  </a:ln>
                  <a:solidFill>
                    <a:srgbClr val="2E74B5"/>
                  </a:solidFill>
                  <a:effectLst/>
                  <a:uLnTx/>
                  <a:uFillTx/>
                  <a:latin typeface="Arial" panose="020B0604020202020204" pitchFamily="34" charset="0"/>
                  <a:ea typeface="Times New Roman" panose="02020603050405020304" pitchFamily="18" charset="0"/>
                  <a:cs typeface="Tahoma" panose="020B0604030504040204" pitchFamily="34" charset="0"/>
                </a:rPr>
                <a:t>é</a:t>
              </a: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nero</a:t>
              </a:r>
              <a:r>
                <a:rPr kumimoji="0" lang="es-ES" altLang="es-ES" sz="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ahoma" panose="020B0604030504040204" pitchFamily="34" charset="0"/>
                </a:rPr>
                <a:t> </a:t>
              </a:r>
              <a:endParaRPr kumimoji="0" lang="es-ES" altLang="es-ES"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ahoma" panose="020B060403050404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9C075FE-FBC5-4391-9F1C-0974C68DA9AE}"/>
              </a:ext>
            </a:extLst>
          </p:cNvPr>
          <p:cNvSpPr>
            <a:spLocks noGrp="1" noChangeArrowheads="1"/>
          </p:cNvSpPr>
          <p:nvPr>
            <p:ph type="title"/>
          </p:nvPr>
        </p:nvSpPr>
        <p:spPr>
          <a:xfrm>
            <a:off x="533400" y="990600"/>
            <a:ext cx="8229600" cy="849600"/>
          </a:xfrm>
        </p:spPr>
        <p:txBody>
          <a:bodyPr/>
          <a:lstStyle/>
          <a:p>
            <a:pPr algn="ctr" eaLnBrk="1" hangingPunct="1"/>
            <a:r>
              <a:rPr lang="es-ES" altLang="es-ES" sz="2000" b="1" dirty="0">
                <a:solidFill>
                  <a:srgbClr val="7030A0"/>
                </a:solidFill>
              </a:rPr>
              <a:t>A DESTACAR DE LA CONVOCATORIA (I)</a:t>
            </a:r>
          </a:p>
        </p:txBody>
      </p:sp>
      <p:sp>
        <p:nvSpPr>
          <p:cNvPr id="17412" name="Rectangle 3">
            <a:extLst>
              <a:ext uri="{FF2B5EF4-FFF2-40B4-BE49-F238E27FC236}">
                <a16:creationId xmlns:a16="http://schemas.microsoft.com/office/drawing/2014/main" id="{7446E98D-4022-19E5-8F3D-E05E504F877B}"/>
              </a:ext>
            </a:extLst>
          </p:cNvPr>
          <p:cNvSpPr>
            <a:spLocks noGrp="1" noChangeArrowheads="1"/>
          </p:cNvSpPr>
          <p:nvPr>
            <p:ph idx="1"/>
          </p:nvPr>
        </p:nvSpPr>
        <p:spPr>
          <a:xfrm>
            <a:off x="457200" y="2024076"/>
            <a:ext cx="8229600" cy="4376724"/>
          </a:xfrm>
        </p:spPr>
        <p:txBody>
          <a:bodyPr tIns="0">
            <a:normAutofit/>
          </a:bodyPr>
          <a:lstStyle/>
          <a:p>
            <a:pPr algn="just" eaLnBrk="1" hangingPunct="1">
              <a:lnSpc>
                <a:spcPct val="80000"/>
              </a:lnSpc>
              <a:defRPr/>
            </a:pPr>
            <a:r>
              <a:rPr lang="es-ES" altLang="es-ES" sz="1800" dirty="0"/>
              <a:t>La acreditación de sede y desarrollo de actividades real y efectiva en el municipio de Madrid, durante un mínimo de </a:t>
            </a:r>
            <a:r>
              <a:rPr lang="es-ES" altLang="es-ES" sz="1800" b="1" dirty="0"/>
              <a:t>dos años</a:t>
            </a:r>
            <a:r>
              <a:rPr lang="es-ES" altLang="es-ES" sz="1800" dirty="0"/>
              <a:t>.</a:t>
            </a:r>
          </a:p>
          <a:p>
            <a:pPr algn="just" eaLnBrk="1" hangingPunct="1">
              <a:lnSpc>
                <a:spcPct val="80000"/>
              </a:lnSpc>
              <a:defRPr/>
            </a:pPr>
            <a:endParaRPr lang="es-ES" altLang="es-ES" sz="1800" b="1" dirty="0"/>
          </a:p>
          <a:p>
            <a:pPr algn="just" eaLnBrk="1" hangingPunct="1">
              <a:lnSpc>
                <a:spcPct val="80000"/>
              </a:lnSpc>
              <a:defRPr/>
            </a:pPr>
            <a:r>
              <a:rPr lang="es-ES" altLang="es-ES" sz="1800" dirty="0"/>
              <a:t>En todo caso se entiende por </a:t>
            </a:r>
            <a:r>
              <a:rPr lang="es-ES" altLang="es-ES" sz="1800" b="1" dirty="0"/>
              <a:t>cantidad solicitada  </a:t>
            </a:r>
            <a:r>
              <a:rPr lang="es-ES" altLang="es-ES" sz="1800" dirty="0"/>
              <a:t>la que figura en la </a:t>
            </a:r>
            <a:r>
              <a:rPr lang="es-ES" altLang="es-ES" sz="1800" b="1" dirty="0"/>
              <a:t>Solicitud (Apartado 6</a:t>
            </a:r>
            <a:r>
              <a:rPr lang="es-ES" altLang="es-ES" sz="1800" dirty="0"/>
              <a:t>), y a de ser coincidente con la que aparece en el Anexo II (Apartado 13.1. Presupuesto).</a:t>
            </a:r>
          </a:p>
          <a:p>
            <a:pPr marL="0" indent="0" algn="just" eaLnBrk="1" hangingPunct="1">
              <a:lnSpc>
                <a:spcPct val="80000"/>
              </a:lnSpc>
              <a:buFontTx/>
              <a:buNone/>
              <a:defRPr/>
            </a:pPr>
            <a:endParaRPr lang="es-ES" altLang="es-ES" sz="1800" b="1" dirty="0"/>
          </a:p>
          <a:p>
            <a:pPr algn="just" eaLnBrk="1" hangingPunct="1">
              <a:lnSpc>
                <a:spcPct val="80000"/>
              </a:lnSpc>
              <a:defRPr/>
            </a:pPr>
            <a:r>
              <a:rPr lang="es-ES" altLang="es-ES" sz="1800" dirty="0"/>
              <a:t>Los</a:t>
            </a:r>
            <a:r>
              <a:rPr lang="es-ES" altLang="es-ES" sz="1800" b="1" dirty="0"/>
              <a:t> Sistemas de calidad y evaluación </a:t>
            </a:r>
            <a:r>
              <a:rPr lang="es-ES" altLang="es-ES" sz="1800" dirty="0"/>
              <a:t>que servirán para valorar proyectos, se presentarán por las entidades y deberán estar en vigor, y si no los presentan no será motivo de requerimiento. </a:t>
            </a:r>
            <a:endParaRPr lang="es-ES" altLang="es-ES" sz="1800" b="1" dirty="0"/>
          </a:p>
          <a:p>
            <a:pPr marL="0" indent="0" algn="just" eaLnBrk="1" hangingPunct="1">
              <a:lnSpc>
                <a:spcPct val="80000"/>
              </a:lnSpc>
              <a:buFontTx/>
              <a:buNone/>
              <a:defRPr/>
            </a:pPr>
            <a:endParaRPr lang="es-ES" altLang="es-ES" sz="1800" b="1" dirty="0"/>
          </a:p>
          <a:p>
            <a:pPr algn="just" eaLnBrk="1" hangingPunct="1">
              <a:lnSpc>
                <a:spcPct val="80000"/>
              </a:lnSpc>
              <a:defRPr/>
            </a:pPr>
            <a:r>
              <a:rPr lang="es-ES" altLang="es-ES" sz="1800" dirty="0"/>
              <a:t>Y lo mismo sucede con </a:t>
            </a:r>
            <a:r>
              <a:rPr lang="es-ES" altLang="es-ES" sz="1800" b="1" dirty="0"/>
              <a:t>el Plan de Igualdad / Medidas de conciliación / Reconocimiento en materia de Igualdad, </a:t>
            </a:r>
            <a:r>
              <a:rPr lang="es-ES" altLang="es-ES" sz="1800" dirty="0"/>
              <a:t>si no se presenta, no se requerirá.</a:t>
            </a:r>
          </a:p>
          <a:p>
            <a:pPr marL="0" indent="0" algn="just" eaLnBrk="1" hangingPunct="1">
              <a:lnSpc>
                <a:spcPct val="80000"/>
              </a:lnSpc>
              <a:buFontTx/>
              <a:buNone/>
              <a:defRPr/>
            </a:pPr>
            <a:endParaRPr lang="es-ES" altLang="es-ES" sz="1800" dirty="0"/>
          </a:p>
        </p:txBody>
      </p:sp>
      <p:grpSp>
        <p:nvGrpSpPr>
          <p:cNvPr id="31749" name="Grupo 8">
            <a:extLst>
              <a:ext uri="{FF2B5EF4-FFF2-40B4-BE49-F238E27FC236}">
                <a16:creationId xmlns:a16="http://schemas.microsoft.com/office/drawing/2014/main" id="{0A466A76-D992-02F5-6272-45B05E401754}"/>
              </a:ext>
            </a:extLst>
          </p:cNvPr>
          <p:cNvGrpSpPr>
            <a:grpSpLocks/>
          </p:cNvGrpSpPr>
          <p:nvPr/>
        </p:nvGrpSpPr>
        <p:grpSpPr bwMode="auto">
          <a:xfrm>
            <a:off x="609600" y="184150"/>
            <a:ext cx="8605838" cy="730250"/>
            <a:chOff x="609600" y="379293"/>
            <a:chExt cx="8605837" cy="729695"/>
          </a:xfrm>
        </p:grpSpPr>
        <p:pic>
          <p:nvPicPr>
            <p:cNvPr id="31750" name="Imagen 9">
              <a:extLst>
                <a:ext uri="{FF2B5EF4-FFF2-40B4-BE49-F238E27FC236}">
                  <a16:creationId xmlns:a16="http://schemas.microsoft.com/office/drawing/2014/main" id="{33539F32-9772-A76B-3F1B-0DC32DE16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agen 2">
              <a:extLst>
                <a:ext uri="{FF2B5EF4-FFF2-40B4-BE49-F238E27FC236}">
                  <a16:creationId xmlns:a16="http://schemas.microsoft.com/office/drawing/2014/main" id="{9A7A2665-2A49-371D-8CE9-7328A5473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14">
              <a:extLst>
                <a:ext uri="{FF2B5EF4-FFF2-40B4-BE49-F238E27FC236}">
                  <a16:creationId xmlns:a16="http://schemas.microsoft.com/office/drawing/2014/main" id="{E15CA926-1E6B-7AE9-90E2-1F33DE873B27}"/>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250077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C4BF30C5-E9B5-4108-A3E8-5AD6CF162BAC}"/>
              </a:ext>
            </a:extLst>
          </p:cNvPr>
          <p:cNvSpPr txBox="1"/>
          <p:nvPr/>
        </p:nvSpPr>
        <p:spPr>
          <a:xfrm>
            <a:off x="304800" y="2513482"/>
            <a:ext cx="8208000" cy="2616101"/>
          </a:xfrm>
          <a:prstGeom prst="rect">
            <a:avLst/>
          </a:prstGeom>
          <a:noFill/>
        </p:spPr>
        <p:txBody>
          <a:bodyPr wrap="square" anchor="ctr" anchorCtr="1">
            <a:spAutoFit/>
          </a:bodyPr>
          <a:lstStyle/>
          <a:p>
            <a:pPr marL="342900" indent="-342900" algn="just">
              <a:buClr>
                <a:srgbClr val="7030A0"/>
              </a:buClr>
              <a:buFont typeface="Wingdings" panose="05000000000000000000" pitchFamily="2" charset="2"/>
              <a:buChar char="Ø"/>
            </a:pPr>
            <a:r>
              <a:rPr lang="es-ES_tradnl" altLang="es-ES" b="1" dirty="0">
                <a:cs typeface="Times New Roman" panose="02020603050405020304" pitchFamily="18" charset="0"/>
              </a:rPr>
              <a:t>Art 1.2. </a:t>
            </a:r>
            <a:r>
              <a:rPr lang="es-ES_tradnl" altLang="es-ES" dirty="0">
                <a:cs typeface="Times New Roman" panose="02020603050405020304" pitchFamily="18" charset="0"/>
              </a:rPr>
              <a:t>Cada entidad solicitante podrá únicamente presentar un proyecto a la presente convocatoria. En el caso de presentar más de uno, se entenderá que la entidad opta por mantener el último de los presentados que haya tenido entrada en el registro. </a:t>
            </a:r>
          </a:p>
          <a:p>
            <a:pPr marL="0" indent="0" algn="just">
              <a:buFontTx/>
              <a:buNone/>
            </a:pPr>
            <a:endParaRPr lang="es-ES_tradnl" altLang="es-ES" sz="2000" dirty="0">
              <a:cs typeface="Times New Roman" panose="02020603050405020304" pitchFamily="18" charset="0"/>
            </a:endParaRPr>
          </a:p>
          <a:p>
            <a:pPr marL="0" indent="0" algn="ctr">
              <a:buFontTx/>
              <a:buNone/>
            </a:pPr>
            <a:r>
              <a:rPr lang="es-ES_tradnl" altLang="es-ES" b="1" u="sng" dirty="0">
                <a:cs typeface="Times New Roman" panose="02020603050405020304" pitchFamily="18" charset="0"/>
              </a:rPr>
              <a:t>IMPORTANTE</a:t>
            </a:r>
            <a:r>
              <a:rPr lang="es-ES_tradnl" altLang="es-ES" b="1" dirty="0">
                <a:cs typeface="Times New Roman" panose="02020603050405020304" pitchFamily="18" charset="0"/>
              </a:rPr>
              <a:t>: </a:t>
            </a:r>
          </a:p>
          <a:p>
            <a:pPr marL="0" indent="0" algn="just">
              <a:buFontTx/>
              <a:buNone/>
            </a:pPr>
            <a:endParaRPr lang="es-ES_tradnl" altLang="es-ES" b="1" dirty="0">
              <a:cs typeface="Times New Roman" panose="02020603050405020304" pitchFamily="18" charset="0"/>
            </a:endParaRPr>
          </a:p>
          <a:p>
            <a:pPr marL="0" indent="0" algn="ctr">
              <a:buFontTx/>
              <a:buNone/>
            </a:pPr>
            <a:r>
              <a:rPr lang="es-ES_tradnl" altLang="es-ES" b="1" dirty="0">
                <a:cs typeface="Times New Roman" panose="02020603050405020304" pitchFamily="18" charset="0"/>
              </a:rPr>
              <a:t>El mismo proyecto no se podrá presentar a más de una  convocatoria del Área, en un mismo ejercicio presupuestario  </a:t>
            </a:r>
            <a:endParaRPr lang="es-ES" altLang="es-ES" b="1" dirty="0">
              <a:latin typeface="Helvetica Neue" charset="0"/>
              <a:cs typeface="Times New Roman" panose="02020603050405020304" pitchFamily="18" charset="0"/>
            </a:endParaRPr>
          </a:p>
        </p:txBody>
      </p:sp>
      <p:sp>
        <p:nvSpPr>
          <p:cNvPr id="10" name="CuadroTexto 9">
            <a:extLst>
              <a:ext uri="{FF2B5EF4-FFF2-40B4-BE49-F238E27FC236}">
                <a16:creationId xmlns:a16="http://schemas.microsoft.com/office/drawing/2014/main" id="{7E42D6E9-E918-4F2A-AA7E-E558E6288377}"/>
              </a:ext>
            </a:extLst>
          </p:cNvPr>
          <p:cNvSpPr txBox="1"/>
          <p:nvPr/>
        </p:nvSpPr>
        <p:spPr>
          <a:xfrm>
            <a:off x="469972" y="1373371"/>
            <a:ext cx="8369228" cy="400110"/>
          </a:xfrm>
          <a:prstGeom prst="rect">
            <a:avLst/>
          </a:prstGeom>
          <a:noFill/>
        </p:spPr>
        <p:txBody>
          <a:bodyPr wrap="square" rtlCol="0" anchor="ctr" anchorCtr="1">
            <a:spAutoFit/>
          </a:bodyPr>
          <a:lstStyle/>
          <a:p>
            <a:pPr algn="ctr"/>
            <a:r>
              <a:rPr lang="es-ES" altLang="es-ES" sz="2000" b="1" dirty="0">
                <a:solidFill>
                  <a:srgbClr val="7030A0"/>
                </a:solidFill>
              </a:rPr>
              <a:t>A DESTACAR DE LA CONVOCATORIA (II)</a:t>
            </a:r>
            <a:endParaRPr lang="es-ES" sz="2000" dirty="0"/>
          </a:p>
        </p:txBody>
      </p:sp>
      <p:grpSp>
        <p:nvGrpSpPr>
          <p:cNvPr id="12" name="Grupo 8">
            <a:extLst>
              <a:ext uri="{FF2B5EF4-FFF2-40B4-BE49-F238E27FC236}">
                <a16:creationId xmlns:a16="http://schemas.microsoft.com/office/drawing/2014/main" id="{FDCD850E-4F58-42D9-B5DA-0BCF0A829B03}"/>
              </a:ext>
            </a:extLst>
          </p:cNvPr>
          <p:cNvGrpSpPr>
            <a:grpSpLocks/>
          </p:cNvGrpSpPr>
          <p:nvPr/>
        </p:nvGrpSpPr>
        <p:grpSpPr bwMode="auto">
          <a:xfrm>
            <a:off x="469972" y="140216"/>
            <a:ext cx="8605838" cy="730250"/>
            <a:chOff x="609600" y="379293"/>
            <a:chExt cx="8605837" cy="729695"/>
          </a:xfrm>
        </p:grpSpPr>
        <p:pic>
          <p:nvPicPr>
            <p:cNvPr id="13" name="Imagen 9">
              <a:extLst>
                <a:ext uri="{FF2B5EF4-FFF2-40B4-BE49-F238E27FC236}">
                  <a16:creationId xmlns:a16="http://schemas.microsoft.com/office/drawing/2014/main" id="{87B3054C-5079-4296-BF6C-23490B9B5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
              <a:extLst>
                <a:ext uri="{FF2B5EF4-FFF2-40B4-BE49-F238E27FC236}">
                  <a16:creationId xmlns:a16="http://schemas.microsoft.com/office/drawing/2014/main" id="{CA887291-A566-452B-A8D1-752D0A45D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473272C-E029-4AFF-9A83-8BB1F1F51E9F}"/>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dirty="0">
                  <a:solidFill>
                    <a:srgbClr val="2E74B5"/>
                  </a:solidFill>
                  <a:ea typeface="Times New Roman" panose="02020603050405020304" pitchFamily="18" charset="0"/>
                  <a:cs typeface="Tahoma" panose="020B0604030504040204" pitchFamily="34" charset="0"/>
                </a:rPr>
                <a:t>ó</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dirty="0">
                  <a:solidFill>
                    <a:srgbClr val="2E74B5"/>
                  </a:solidFill>
                  <a:ea typeface="Times New Roman" panose="02020603050405020304" pitchFamily="18" charset="0"/>
                  <a:cs typeface="Tahoma" panose="020B0604030504040204" pitchFamily="34" charset="0"/>
                </a:rPr>
                <a:t>í</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dirty="0">
                  <a:solidFill>
                    <a:srgbClr val="2E74B5"/>
                  </a:solidFill>
                  <a:ea typeface="Times New Roman" panose="02020603050405020304" pitchFamily="18" charset="0"/>
                  <a:cs typeface="Tahoma" panose="020B0604030504040204" pitchFamily="34" charset="0"/>
                </a:rPr>
                <a:t>é</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dirty="0">
                  <a:ea typeface="Times New Roman" panose="02020603050405020304" pitchFamily="18" charset="0"/>
                  <a:cs typeface="Tahoma" panose="020B0604030504040204" pitchFamily="34" charset="0"/>
                </a:rPr>
                <a:t> </a:t>
              </a:r>
              <a:endParaRPr lang="es-ES" altLang="es-ES" sz="1800" dirty="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125601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21EFC557-ADE8-588A-AFE9-78FB30D5F2F9}"/>
              </a:ext>
            </a:extLst>
          </p:cNvPr>
          <p:cNvSpPr>
            <a:spLocks noGrp="1" noChangeArrowheads="1"/>
          </p:cNvSpPr>
          <p:nvPr>
            <p:ph type="title"/>
          </p:nvPr>
        </p:nvSpPr>
        <p:spPr>
          <a:xfrm>
            <a:off x="650875" y="685800"/>
            <a:ext cx="8035925" cy="1200054"/>
          </a:xfrm>
        </p:spPr>
        <p:txBody>
          <a:bodyPr/>
          <a:lstStyle/>
          <a:p>
            <a:pPr algn="ctr" eaLnBrk="1" hangingPunct="1"/>
            <a:r>
              <a:rPr lang="es-ES" altLang="es-ES" sz="2000" b="1" dirty="0">
                <a:solidFill>
                  <a:srgbClr val="7030A0"/>
                </a:solidFill>
              </a:rPr>
              <a:t>A DESTACAR DE LA CONVOCATORIA (III)</a:t>
            </a:r>
          </a:p>
        </p:txBody>
      </p:sp>
      <p:sp>
        <p:nvSpPr>
          <p:cNvPr id="2" name="Rectangle 1">
            <a:extLst>
              <a:ext uri="{FF2B5EF4-FFF2-40B4-BE49-F238E27FC236}">
                <a16:creationId xmlns:a16="http://schemas.microsoft.com/office/drawing/2014/main" id="{76F58BBF-CC76-7F90-5DB3-989F58AB3CFC}"/>
              </a:ext>
            </a:extLst>
          </p:cNvPr>
          <p:cNvSpPr>
            <a:spLocks noGrp="1" noChangeArrowheads="1"/>
          </p:cNvSpPr>
          <p:nvPr>
            <p:ph idx="1"/>
          </p:nvPr>
        </p:nvSpPr>
        <p:spPr>
          <a:xfrm>
            <a:off x="457200" y="1708024"/>
            <a:ext cx="8229600" cy="4493538"/>
          </a:xfrm>
        </p:spPr>
        <p:txBody>
          <a:bodyPr wrap="square" anchor="ctr">
            <a:spAutoFit/>
          </a:bodyPr>
          <a:lstStyle>
            <a:lvl1pPr indent="4508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just">
              <a:spcAft>
                <a:spcPts val="0"/>
              </a:spcAft>
              <a:buFontTx/>
              <a:buNone/>
              <a:defRPr/>
            </a:pPr>
            <a:r>
              <a:rPr lang="es-ES_tradnl" altLang="es-ES" dirty="0">
                <a:latin typeface="+mn-lt"/>
                <a:ea typeface="Times New Roman" panose="02020603050405020304" pitchFamily="18" charset="0"/>
                <a:cs typeface="Times New Roman" panose="02020603050405020304" pitchFamily="18" charset="0"/>
              </a:rPr>
              <a:t> Quedan </a:t>
            </a:r>
            <a:r>
              <a:rPr lang="es-ES_tradnl" altLang="es-ES" b="1" dirty="0">
                <a:latin typeface="+mn-lt"/>
                <a:ea typeface="Times New Roman" panose="02020603050405020304" pitchFamily="18" charset="0"/>
                <a:cs typeface="Times New Roman" panose="02020603050405020304" pitchFamily="18" charset="0"/>
              </a:rPr>
              <a:t>EXCLUIDOS (Art 2.2)</a:t>
            </a:r>
            <a:r>
              <a:rPr lang="es-ES_tradnl" altLang="es-ES" dirty="0">
                <a:latin typeface="+mn-lt"/>
                <a:ea typeface="Times New Roman" panose="02020603050405020304" pitchFamily="18" charset="0"/>
                <a:cs typeface="Times New Roman" panose="02020603050405020304" pitchFamily="18" charset="0"/>
              </a:rPr>
              <a:t> </a:t>
            </a:r>
            <a:r>
              <a:rPr lang="es-ES" altLang="es-ES" dirty="0">
                <a:latin typeface="+mn-lt"/>
                <a:ea typeface="Times New Roman" panose="02020603050405020304" pitchFamily="18" charset="0"/>
                <a:cs typeface="Times New Roman" panose="02020603050405020304" pitchFamily="18" charset="0"/>
              </a:rPr>
              <a:t>de la presente convocatoria los proyectos que</a:t>
            </a:r>
            <a:r>
              <a:rPr lang="es-ES_tradnl" dirty="0">
                <a:latin typeface="+mn-lt"/>
                <a:ea typeface="Times New Roman" panose="02020603050405020304" pitchFamily="18" charset="0"/>
                <a:cs typeface="Times New Roman" panose="02020603050405020304" pitchFamily="18" charset="0"/>
              </a:rPr>
              <a:t>: </a:t>
            </a:r>
            <a:endParaRPr lang="es-ES" dirty="0">
              <a:latin typeface="+mn-lt"/>
              <a:ea typeface="Times New Roman" panose="02020603050405020304" pitchFamily="18" charset="0"/>
              <a:cs typeface="Times New Roman" panose="02020603050405020304" pitchFamily="18" charset="0"/>
            </a:endParaRPr>
          </a:p>
          <a:p>
            <a:pPr algn="just">
              <a:spcBef>
                <a:spcPts val="1200"/>
              </a:spcBef>
              <a:spcAft>
                <a:spcPts val="1200"/>
              </a:spcAft>
              <a:buFont typeface="Wingdings" panose="05000000000000000000" pitchFamily="2" charset="2"/>
              <a:buChar char="Ø"/>
              <a:defRPr/>
            </a:pPr>
            <a:r>
              <a:rPr lang="es-ES_tradnl" dirty="0">
                <a:latin typeface="+mn-lt"/>
                <a:ea typeface="Times New Roman" panose="02020603050405020304" pitchFamily="18" charset="0"/>
                <a:cs typeface="Times New Roman" panose="02020603050405020304" pitchFamily="18" charset="0"/>
              </a:rPr>
              <a:t>a) Planteen exclusivamente </a:t>
            </a:r>
            <a:r>
              <a:rPr lang="es-ES" dirty="0">
                <a:latin typeface="+mn-lt"/>
                <a:ea typeface="Calibri" panose="020F0502020204030204" pitchFamily="34" charset="0"/>
                <a:cs typeface="Times New Roman" panose="02020603050405020304" pitchFamily="18" charset="0"/>
              </a:rPr>
              <a:t>campañas publicitarias, documentales, publicaciones, guías, jornadas, congresos. </a:t>
            </a:r>
          </a:p>
          <a:p>
            <a:pPr algn="just">
              <a:spcBef>
                <a:spcPts val="1200"/>
              </a:spcBef>
              <a:spcAft>
                <a:spcPts val="1200"/>
              </a:spcAft>
              <a:buFont typeface="Wingdings" panose="05000000000000000000" pitchFamily="2" charset="2"/>
              <a:buChar char="Ø"/>
              <a:defRPr/>
            </a:pPr>
            <a:r>
              <a:rPr lang="es-ES_tradnl" dirty="0">
                <a:latin typeface="+mn-lt"/>
                <a:ea typeface="Times New Roman" panose="02020603050405020304" pitchFamily="18" charset="0"/>
                <a:cs typeface="Times New Roman" panose="02020603050405020304" pitchFamily="18" charset="0"/>
              </a:rPr>
              <a:t>b) Tengan por objeto la realización de obras o la adquisición de material inventariable. </a:t>
            </a:r>
          </a:p>
          <a:p>
            <a:pPr algn="just">
              <a:spcBef>
                <a:spcPts val="1200"/>
              </a:spcBef>
              <a:spcAft>
                <a:spcPts val="1200"/>
              </a:spcAft>
              <a:buFont typeface="Wingdings" panose="05000000000000000000" pitchFamily="2" charset="2"/>
              <a:buChar char="Ø"/>
              <a:defRPr/>
            </a:pPr>
            <a:r>
              <a:rPr lang="es-ES_tradnl" dirty="0">
                <a:latin typeface="+mn-lt"/>
                <a:ea typeface="Times New Roman" panose="02020603050405020304" pitchFamily="18" charset="0"/>
                <a:cs typeface="Times New Roman" panose="02020603050405020304" pitchFamily="18" charset="0"/>
              </a:rPr>
              <a:t>c) Presenten actividades que sean discriminatorias por razón de sexo.</a:t>
            </a:r>
          </a:p>
          <a:p>
            <a:pPr indent="0" algn="just">
              <a:spcBef>
                <a:spcPts val="1200"/>
              </a:spcBef>
              <a:spcAft>
                <a:spcPts val="1200"/>
              </a:spcAft>
              <a:buNone/>
              <a:defRPr/>
            </a:pPr>
            <a:r>
              <a:rPr lang="es-ES_tradnl" dirty="0">
                <a:latin typeface="+mn-lt"/>
                <a:ea typeface="Times New Roman" panose="02020603050405020304" pitchFamily="18" charset="0"/>
                <a:cs typeface="Times New Roman" panose="02020603050405020304" pitchFamily="18" charset="0"/>
              </a:rPr>
              <a:t>No serán admitidos </a:t>
            </a:r>
            <a:r>
              <a:rPr lang="es-ES_tradnl" b="1" dirty="0">
                <a:latin typeface="+mn-lt"/>
                <a:ea typeface="Times New Roman" panose="02020603050405020304" pitchFamily="18" charset="0"/>
                <a:cs typeface="Times New Roman" panose="02020603050405020304" pitchFamily="18" charset="0"/>
              </a:rPr>
              <a:t>(Art 2.3) </a:t>
            </a:r>
            <a:r>
              <a:rPr lang="es-ES_tradnl" dirty="0">
                <a:latin typeface="+mn-lt"/>
                <a:ea typeface="Times New Roman" panose="02020603050405020304" pitchFamily="18" charset="0"/>
                <a:cs typeface="Times New Roman" panose="02020603050405020304" pitchFamily="18" charset="0"/>
              </a:rPr>
              <a:t>aquellos proyectos para los que se solicite una subvención que supere la cuantía máxima establecida en la convocatoria para cada uno de los tramos descritos en el </a:t>
            </a:r>
            <a:r>
              <a:rPr lang="es-ES_tradnl" b="1" dirty="0">
                <a:latin typeface="+mn-lt"/>
                <a:ea typeface="Times New Roman" panose="02020603050405020304" pitchFamily="18" charset="0"/>
                <a:cs typeface="Times New Roman" panose="02020603050405020304" pitchFamily="18" charset="0"/>
              </a:rPr>
              <a:t>artículo 10</a:t>
            </a:r>
            <a:r>
              <a:rPr lang="es-ES_tradnl" dirty="0">
                <a:latin typeface="+mn-lt"/>
                <a:ea typeface="Times New Roman" panose="02020603050405020304" pitchFamily="18" charset="0"/>
                <a:cs typeface="Times New Roman" panose="02020603050405020304" pitchFamily="18" charset="0"/>
              </a:rPr>
              <a:t>, de las correspondientes líneas de actuación, y/o no cumplan la vigencia establecida en el </a:t>
            </a:r>
            <a:r>
              <a:rPr lang="es-ES_tradnl" b="1" dirty="0">
                <a:latin typeface="+mn-lt"/>
                <a:ea typeface="Times New Roman" panose="02020603050405020304" pitchFamily="18" charset="0"/>
                <a:cs typeface="Times New Roman" panose="02020603050405020304" pitchFamily="18" charset="0"/>
              </a:rPr>
              <a:t>artículo 18 </a:t>
            </a:r>
            <a:r>
              <a:rPr lang="es-ES_tradnl" dirty="0">
                <a:latin typeface="+mn-lt"/>
                <a:ea typeface="Times New Roman" panose="02020603050405020304" pitchFamily="18" charset="0"/>
                <a:cs typeface="Times New Roman" panose="02020603050405020304" pitchFamily="18" charset="0"/>
              </a:rPr>
              <a:t>de esta convocatoria (plazo de ejecución entre el 1 de enero y 31 de diciembre de 2023</a:t>
            </a:r>
            <a:endParaRPr lang="es-ES" altLang="es-ES" dirty="0">
              <a:ea typeface="Times New Roman" panose="02020603050405020304" pitchFamily="18" charset="0"/>
              <a:cs typeface="Times New Roman" panose="02020603050405020304" pitchFamily="18" charset="0"/>
            </a:endParaRPr>
          </a:p>
        </p:txBody>
      </p:sp>
      <p:grpSp>
        <p:nvGrpSpPr>
          <p:cNvPr id="33797" name="Grupo 8">
            <a:extLst>
              <a:ext uri="{FF2B5EF4-FFF2-40B4-BE49-F238E27FC236}">
                <a16:creationId xmlns:a16="http://schemas.microsoft.com/office/drawing/2014/main" id="{22F48681-4772-051A-7F64-186ED73F1E7F}"/>
              </a:ext>
            </a:extLst>
          </p:cNvPr>
          <p:cNvGrpSpPr>
            <a:grpSpLocks/>
          </p:cNvGrpSpPr>
          <p:nvPr/>
        </p:nvGrpSpPr>
        <p:grpSpPr bwMode="auto">
          <a:xfrm>
            <a:off x="609600" y="184150"/>
            <a:ext cx="8605838" cy="730250"/>
            <a:chOff x="609600" y="379293"/>
            <a:chExt cx="8605837" cy="729695"/>
          </a:xfrm>
        </p:grpSpPr>
        <p:pic>
          <p:nvPicPr>
            <p:cNvPr id="33798" name="Imagen 9">
              <a:extLst>
                <a:ext uri="{FF2B5EF4-FFF2-40B4-BE49-F238E27FC236}">
                  <a16:creationId xmlns:a16="http://schemas.microsoft.com/office/drawing/2014/main" id="{22394FE5-6D64-8921-CAEB-0C1A00618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agen 2">
              <a:extLst>
                <a:ext uri="{FF2B5EF4-FFF2-40B4-BE49-F238E27FC236}">
                  <a16:creationId xmlns:a16="http://schemas.microsoft.com/office/drawing/2014/main" id="{B8EF17AC-FF93-0359-B89A-419AE1E23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14">
              <a:extLst>
                <a:ext uri="{FF2B5EF4-FFF2-40B4-BE49-F238E27FC236}">
                  <a16:creationId xmlns:a16="http://schemas.microsoft.com/office/drawing/2014/main" id="{4B4BA506-352C-F43D-F8FA-78AFAC3A50DE}"/>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76358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ítulo 1">
            <a:extLst>
              <a:ext uri="{FF2B5EF4-FFF2-40B4-BE49-F238E27FC236}">
                <a16:creationId xmlns:a16="http://schemas.microsoft.com/office/drawing/2014/main" id="{777680A3-AACB-62AC-D87F-5E2BD43C69BC}"/>
              </a:ext>
            </a:extLst>
          </p:cNvPr>
          <p:cNvSpPr>
            <a:spLocks noGrp="1" noChangeArrowheads="1"/>
          </p:cNvSpPr>
          <p:nvPr>
            <p:ph type="title"/>
          </p:nvPr>
        </p:nvSpPr>
        <p:spPr>
          <a:xfrm>
            <a:off x="533400" y="1275036"/>
            <a:ext cx="7848600" cy="596625"/>
          </a:xfrm>
        </p:spPr>
        <p:txBody>
          <a:bodyPr/>
          <a:lstStyle/>
          <a:p>
            <a:pPr algn="ctr"/>
            <a:br>
              <a:rPr lang="es-ES" altLang="es-ES" sz="2800" dirty="0">
                <a:solidFill>
                  <a:srgbClr val="333399"/>
                </a:solidFill>
              </a:rPr>
            </a:br>
            <a:r>
              <a:rPr lang="es-ES" altLang="es-ES" sz="2000" b="1" dirty="0">
                <a:solidFill>
                  <a:srgbClr val="7030A0"/>
                </a:solidFill>
              </a:rPr>
              <a:t>A DESTACAR DE LA CONVOCATORIA (IV)</a:t>
            </a:r>
            <a:br>
              <a:rPr lang="es-ES" altLang="es-ES" sz="2000" dirty="0">
                <a:solidFill>
                  <a:srgbClr val="333399"/>
                </a:solidFill>
              </a:rPr>
            </a:br>
            <a:endParaRPr lang="es-ES" altLang="es-ES" sz="2000" b="1" dirty="0">
              <a:solidFill>
                <a:srgbClr val="7030A0"/>
              </a:solidFill>
            </a:endParaRPr>
          </a:p>
        </p:txBody>
      </p:sp>
      <p:sp>
        <p:nvSpPr>
          <p:cNvPr id="21508" name="Marcador de contenido 5">
            <a:extLst>
              <a:ext uri="{FF2B5EF4-FFF2-40B4-BE49-F238E27FC236}">
                <a16:creationId xmlns:a16="http://schemas.microsoft.com/office/drawing/2014/main" id="{CD42D11E-3FE7-9AF5-4267-2810E99B37C3}"/>
              </a:ext>
            </a:extLst>
          </p:cNvPr>
          <p:cNvSpPr>
            <a:spLocks noGrp="1" noChangeArrowheads="1"/>
          </p:cNvSpPr>
          <p:nvPr>
            <p:ph idx="1"/>
          </p:nvPr>
        </p:nvSpPr>
        <p:spPr>
          <a:xfrm>
            <a:off x="609600" y="2133599"/>
            <a:ext cx="7812000" cy="3352801"/>
          </a:xfrm>
        </p:spPr>
        <p:txBody>
          <a:bodyPr>
            <a:normAutofit/>
          </a:bodyPr>
          <a:lstStyle/>
          <a:p>
            <a:pPr marL="0" indent="0" algn="just">
              <a:buNone/>
              <a:defRPr/>
            </a:pPr>
            <a:r>
              <a:rPr lang="es-ES" dirty="0">
                <a:ea typeface="Calibri" panose="020F0502020204030204" pitchFamily="34" charset="0"/>
                <a:cs typeface="Times New Roman" panose="02020603050405020304" pitchFamily="18" charset="0"/>
              </a:rPr>
              <a:t>Aquellas entidades que presenten proyectos en los que esté prevista la atención directa de menores de 18 años, de conformidad con lo exigido en el artículo 57 y siguientes de la Ley Orgánica 8/2021, de 4 de junio, de Protección Integral a la Infancia y la Adolescencia Frente a la Violencia de Género y en el artículo 8.4 de la Ley 45/2015, de 14 de octubre, de Voluntariado, no podrán adscribir a la ejecución del proyecto profesionales que hayan sido condenados por sentencia firme por delitos contra la libertad e indemnidad sexual tipificados en el título VIII de la Ley Orgánica 10/1995, de 23 de noviembre, del Código Penal, así como por cualquier delito de trata de seres humanos tipificado en el título VII bis del Código Penal.</a:t>
            </a:r>
            <a:endParaRPr lang="es-ES" altLang="es-ES" dirty="0"/>
          </a:p>
        </p:txBody>
      </p:sp>
      <p:grpSp>
        <p:nvGrpSpPr>
          <p:cNvPr id="35845" name="Grupo 8">
            <a:extLst>
              <a:ext uri="{FF2B5EF4-FFF2-40B4-BE49-F238E27FC236}">
                <a16:creationId xmlns:a16="http://schemas.microsoft.com/office/drawing/2014/main" id="{8271C0FF-1549-7FC8-E1E4-C6007FB19DFC}"/>
              </a:ext>
            </a:extLst>
          </p:cNvPr>
          <p:cNvGrpSpPr>
            <a:grpSpLocks/>
          </p:cNvGrpSpPr>
          <p:nvPr/>
        </p:nvGrpSpPr>
        <p:grpSpPr bwMode="auto">
          <a:xfrm>
            <a:off x="609600" y="184150"/>
            <a:ext cx="8605838" cy="730250"/>
            <a:chOff x="609600" y="379293"/>
            <a:chExt cx="8605837" cy="729695"/>
          </a:xfrm>
        </p:grpSpPr>
        <p:pic>
          <p:nvPicPr>
            <p:cNvPr id="35846" name="Imagen 9">
              <a:extLst>
                <a:ext uri="{FF2B5EF4-FFF2-40B4-BE49-F238E27FC236}">
                  <a16:creationId xmlns:a16="http://schemas.microsoft.com/office/drawing/2014/main" id="{48590837-4B2C-F3BF-C03C-11B91EF13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agen 2">
              <a:extLst>
                <a:ext uri="{FF2B5EF4-FFF2-40B4-BE49-F238E27FC236}">
                  <a16:creationId xmlns:a16="http://schemas.microsoft.com/office/drawing/2014/main" id="{C9B05A0D-0BE4-224C-B9E9-4B52C8785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14">
              <a:extLst>
                <a:ext uri="{FF2B5EF4-FFF2-40B4-BE49-F238E27FC236}">
                  <a16:creationId xmlns:a16="http://schemas.microsoft.com/office/drawing/2014/main" id="{87B4D350-0104-BBC7-0B71-0F1438EF50D3}"/>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164341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ítulo 1">
            <a:extLst>
              <a:ext uri="{FF2B5EF4-FFF2-40B4-BE49-F238E27FC236}">
                <a16:creationId xmlns:a16="http://schemas.microsoft.com/office/drawing/2014/main" id="{777680A3-AACB-62AC-D87F-5E2BD43C69BC}"/>
              </a:ext>
            </a:extLst>
          </p:cNvPr>
          <p:cNvSpPr>
            <a:spLocks noGrp="1" noChangeArrowheads="1"/>
          </p:cNvSpPr>
          <p:nvPr>
            <p:ph type="title"/>
          </p:nvPr>
        </p:nvSpPr>
        <p:spPr>
          <a:xfrm>
            <a:off x="533400" y="905425"/>
            <a:ext cx="7848600" cy="542376"/>
          </a:xfrm>
        </p:spPr>
        <p:txBody>
          <a:bodyPr/>
          <a:lstStyle/>
          <a:p>
            <a:pPr algn="ctr"/>
            <a:br>
              <a:rPr lang="es-ES" altLang="es-ES" sz="2800" dirty="0">
                <a:solidFill>
                  <a:srgbClr val="333399"/>
                </a:solidFill>
              </a:rPr>
            </a:br>
            <a:r>
              <a:rPr lang="es-ES" altLang="es-ES" sz="2000" b="1" dirty="0">
                <a:solidFill>
                  <a:srgbClr val="7030A0"/>
                </a:solidFill>
              </a:rPr>
              <a:t>A DESTACAR DE LA CONVOCATORIA (V)</a:t>
            </a:r>
            <a:br>
              <a:rPr lang="es-ES" altLang="es-ES" sz="2000" dirty="0">
                <a:solidFill>
                  <a:srgbClr val="333399"/>
                </a:solidFill>
              </a:rPr>
            </a:br>
            <a:endParaRPr lang="es-ES" altLang="es-ES" sz="2000" b="1" dirty="0">
              <a:solidFill>
                <a:srgbClr val="7030A0"/>
              </a:solidFill>
            </a:endParaRPr>
          </a:p>
        </p:txBody>
      </p:sp>
      <p:sp>
        <p:nvSpPr>
          <p:cNvPr id="21508" name="Marcador de contenido 5">
            <a:extLst>
              <a:ext uri="{FF2B5EF4-FFF2-40B4-BE49-F238E27FC236}">
                <a16:creationId xmlns:a16="http://schemas.microsoft.com/office/drawing/2014/main" id="{CD42D11E-3FE7-9AF5-4267-2810E99B37C3}"/>
              </a:ext>
            </a:extLst>
          </p:cNvPr>
          <p:cNvSpPr>
            <a:spLocks noGrp="1" noChangeArrowheads="1"/>
          </p:cNvSpPr>
          <p:nvPr>
            <p:ph idx="1"/>
          </p:nvPr>
        </p:nvSpPr>
        <p:spPr>
          <a:xfrm>
            <a:off x="533400" y="1981200"/>
            <a:ext cx="8229600" cy="4692650"/>
          </a:xfrm>
        </p:spPr>
        <p:txBody>
          <a:bodyPr>
            <a:normAutofit/>
          </a:bodyPr>
          <a:lstStyle/>
          <a:p>
            <a:pPr algn="just" eaLnBrk="1" hangingPunct="1">
              <a:lnSpc>
                <a:spcPct val="80000"/>
              </a:lnSpc>
              <a:buFont typeface="Wingdings" panose="05000000000000000000" pitchFamily="2" charset="2"/>
              <a:buChar char="Ø"/>
              <a:defRPr/>
            </a:pPr>
            <a:r>
              <a:rPr lang="es-ES" altLang="es-ES" sz="1800" dirty="0"/>
              <a:t>Aquellas entidades que deban </a:t>
            </a:r>
            <a:r>
              <a:rPr lang="es-ES" altLang="es-ES" sz="1800" b="1" dirty="0"/>
              <a:t>subsana</a:t>
            </a:r>
            <a:r>
              <a:rPr lang="es-ES" altLang="es-ES" sz="1800" dirty="0"/>
              <a:t>r documentación </a:t>
            </a:r>
            <a:r>
              <a:rPr lang="es-ES" altLang="es-ES" sz="1800" b="1" dirty="0"/>
              <a:t>y no lo hicieran </a:t>
            </a:r>
            <a:r>
              <a:rPr lang="es-ES" altLang="es-ES" sz="1800" dirty="0"/>
              <a:t>en tiempo y forma, serán </a:t>
            </a:r>
            <a:r>
              <a:rPr lang="es-ES" altLang="es-ES" sz="1800" b="1" dirty="0"/>
              <a:t>desistidas</a:t>
            </a:r>
            <a:r>
              <a:rPr lang="es-ES" altLang="es-ES" sz="1800" dirty="0"/>
              <a:t> mediante resolución que se publicará previa a la propuesta de resolución provisional </a:t>
            </a:r>
            <a:r>
              <a:rPr lang="es-ES" altLang="es-ES" sz="1800" b="1" dirty="0"/>
              <a:t>(Art 7)</a:t>
            </a:r>
          </a:p>
          <a:p>
            <a:pPr algn="just" eaLnBrk="1" hangingPunct="1">
              <a:lnSpc>
                <a:spcPct val="80000"/>
              </a:lnSpc>
              <a:buFont typeface="Wingdings" panose="05000000000000000000" pitchFamily="2" charset="2"/>
              <a:buChar char="Ø"/>
              <a:defRPr/>
            </a:pPr>
            <a:r>
              <a:rPr lang="es-ES" altLang="es-ES" sz="1800" dirty="0"/>
              <a:t>Se incluyen en la convocatoria los </a:t>
            </a:r>
            <a:r>
              <a:rPr lang="es-ES" altLang="es-ES" sz="1800" b="1" dirty="0"/>
              <a:t>criterios de valoración pormenorizados (Art 9).</a:t>
            </a:r>
          </a:p>
          <a:p>
            <a:pPr algn="just" eaLnBrk="1" hangingPunct="1">
              <a:lnSpc>
                <a:spcPct val="80000"/>
              </a:lnSpc>
              <a:buFont typeface="Wingdings" panose="05000000000000000000" pitchFamily="2" charset="2"/>
              <a:buChar char="Ø"/>
              <a:defRPr/>
            </a:pPr>
            <a:r>
              <a:rPr lang="es-ES" altLang="es-ES" sz="1800" dirty="0"/>
              <a:t>Procedimiento de concesión </a:t>
            </a:r>
            <a:r>
              <a:rPr lang="es-ES" altLang="es-ES" sz="1800" b="1" dirty="0"/>
              <a:t>(Art 10):</a:t>
            </a:r>
          </a:p>
          <a:p>
            <a:pPr marL="0" indent="0" algn="just" eaLnBrk="1" hangingPunct="1">
              <a:lnSpc>
                <a:spcPct val="80000"/>
              </a:lnSpc>
              <a:buNone/>
              <a:defRPr/>
            </a:pPr>
            <a:endParaRPr lang="es-ES" altLang="es-ES" sz="1800" b="1" dirty="0"/>
          </a:p>
          <a:p>
            <a:pPr lvl="1" algn="just">
              <a:lnSpc>
                <a:spcPct val="80000"/>
              </a:lnSpc>
              <a:buFont typeface="Wingdings" panose="05000000000000000000" pitchFamily="2" charset="2"/>
              <a:buChar char="Ø"/>
              <a:defRPr/>
            </a:pPr>
            <a:r>
              <a:rPr lang="es-ES" altLang="es-ES" sz="1800" dirty="0"/>
              <a:t>Los proyectos con </a:t>
            </a:r>
            <a:r>
              <a:rPr lang="es-ES" altLang="es-ES" sz="1800" b="1" dirty="0"/>
              <a:t>70 puntos o superior,</a:t>
            </a:r>
            <a:r>
              <a:rPr lang="es-ES" altLang="es-ES" sz="1800" dirty="0"/>
              <a:t> propuesta de </a:t>
            </a:r>
            <a:r>
              <a:rPr lang="es-ES" altLang="es-ES" sz="1800" b="1" dirty="0"/>
              <a:t>concesión.</a:t>
            </a:r>
          </a:p>
          <a:p>
            <a:pPr lvl="1" algn="just">
              <a:lnSpc>
                <a:spcPct val="80000"/>
              </a:lnSpc>
              <a:buFont typeface="Wingdings" panose="05000000000000000000" pitchFamily="2" charset="2"/>
              <a:buChar char="Ø"/>
              <a:defRPr/>
            </a:pPr>
            <a:r>
              <a:rPr lang="es-ES" altLang="es-ES" sz="1800" dirty="0"/>
              <a:t>Conformarán la relación de </a:t>
            </a:r>
            <a:r>
              <a:rPr lang="es-ES" altLang="es-ES" sz="1800" b="1" dirty="0"/>
              <a:t>entidades suplentes</a:t>
            </a:r>
            <a:r>
              <a:rPr lang="es-ES" altLang="es-ES" sz="1800" dirty="0"/>
              <a:t>, aquellas con </a:t>
            </a:r>
            <a:r>
              <a:rPr lang="es-ES" altLang="es-ES" sz="1800" b="1" dirty="0"/>
              <a:t>puntuación igual o superior a 70 puntos</a:t>
            </a:r>
            <a:r>
              <a:rPr lang="es-ES" altLang="es-ES" sz="1800" dirty="0"/>
              <a:t> y que no hayan obtenido subvención </a:t>
            </a:r>
            <a:r>
              <a:rPr lang="es-ES" altLang="es-ES" sz="1800" b="1" dirty="0"/>
              <a:t>por carecer de crédito</a:t>
            </a:r>
            <a:r>
              <a:rPr lang="es-ES" altLang="es-ES" sz="1800" dirty="0"/>
              <a:t> suficiente en la convocatoria.</a:t>
            </a:r>
          </a:p>
          <a:p>
            <a:pPr lvl="1" algn="just">
              <a:lnSpc>
                <a:spcPct val="80000"/>
              </a:lnSpc>
              <a:buFont typeface="Wingdings" panose="05000000000000000000" pitchFamily="2" charset="2"/>
              <a:buChar char="Ø"/>
              <a:defRPr/>
            </a:pPr>
            <a:r>
              <a:rPr lang="es-ES" altLang="es-ES" sz="1800" dirty="0"/>
              <a:t>Los proyectos con puntuación </a:t>
            </a:r>
            <a:r>
              <a:rPr lang="es-ES" altLang="es-ES" sz="1800" b="1" dirty="0"/>
              <a:t>inferior a 70 puntos, </a:t>
            </a:r>
            <a:r>
              <a:rPr lang="es-ES" altLang="es-ES" sz="1800" dirty="0"/>
              <a:t>serán </a:t>
            </a:r>
            <a:r>
              <a:rPr lang="es-ES" altLang="es-ES" sz="1800" b="1" dirty="0"/>
              <a:t>desestimados</a:t>
            </a:r>
            <a:r>
              <a:rPr lang="es-ES" altLang="es-ES" sz="1800" dirty="0"/>
              <a:t>.</a:t>
            </a:r>
          </a:p>
          <a:p>
            <a:pPr lvl="1" algn="just">
              <a:lnSpc>
                <a:spcPct val="80000"/>
              </a:lnSpc>
              <a:buFont typeface="Wingdings" panose="05000000000000000000" pitchFamily="2" charset="2"/>
              <a:buChar char="Ø"/>
              <a:defRPr/>
            </a:pPr>
            <a:r>
              <a:rPr lang="es-ES" altLang="es-ES" sz="1800" b="1" dirty="0"/>
              <a:t>El importe subvencionado no </a:t>
            </a:r>
            <a:r>
              <a:rPr lang="es-ES" altLang="es-ES" sz="1800" dirty="0"/>
              <a:t>podrá ser </a:t>
            </a:r>
            <a:r>
              <a:rPr lang="es-ES" altLang="es-ES" sz="1800" b="1" dirty="0"/>
              <a:t>superior a la cuantía solicitada. </a:t>
            </a:r>
            <a:r>
              <a:rPr lang="es-ES" altLang="es-ES" sz="1800" dirty="0"/>
              <a:t>Y </a:t>
            </a:r>
            <a:r>
              <a:rPr lang="es-ES" altLang="es-ES" sz="1800" b="1" dirty="0"/>
              <a:t>l</a:t>
            </a:r>
            <a:r>
              <a:rPr lang="es-ES" altLang="es-ES" sz="1800" dirty="0"/>
              <a:t>a cuantía de la subvención </a:t>
            </a:r>
            <a:r>
              <a:rPr lang="es-ES" altLang="es-ES" sz="1800" b="1" dirty="0"/>
              <a:t>no podrá exceder del 80% del coste total </a:t>
            </a:r>
            <a:r>
              <a:rPr lang="es-ES" altLang="es-ES" sz="1800" dirty="0"/>
              <a:t>del proyecto presentado.</a:t>
            </a:r>
          </a:p>
          <a:p>
            <a:pPr marL="0" indent="0" algn="just">
              <a:buNone/>
              <a:defRPr/>
            </a:pPr>
            <a:endParaRPr lang="es-ES" altLang="es-ES" dirty="0"/>
          </a:p>
        </p:txBody>
      </p:sp>
      <p:grpSp>
        <p:nvGrpSpPr>
          <p:cNvPr id="35845" name="Grupo 8">
            <a:extLst>
              <a:ext uri="{FF2B5EF4-FFF2-40B4-BE49-F238E27FC236}">
                <a16:creationId xmlns:a16="http://schemas.microsoft.com/office/drawing/2014/main" id="{8271C0FF-1549-7FC8-E1E4-C6007FB19DFC}"/>
              </a:ext>
            </a:extLst>
          </p:cNvPr>
          <p:cNvGrpSpPr>
            <a:grpSpLocks/>
          </p:cNvGrpSpPr>
          <p:nvPr/>
        </p:nvGrpSpPr>
        <p:grpSpPr bwMode="auto">
          <a:xfrm>
            <a:off x="609600" y="184150"/>
            <a:ext cx="8605838" cy="730250"/>
            <a:chOff x="609600" y="379293"/>
            <a:chExt cx="8605837" cy="729695"/>
          </a:xfrm>
        </p:grpSpPr>
        <p:pic>
          <p:nvPicPr>
            <p:cNvPr id="35846" name="Imagen 9">
              <a:extLst>
                <a:ext uri="{FF2B5EF4-FFF2-40B4-BE49-F238E27FC236}">
                  <a16:creationId xmlns:a16="http://schemas.microsoft.com/office/drawing/2014/main" id="{48590837-4B2C-F3BF-C03C-11B91EF13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agen 2">
              <a:extLst>
                <a:ext uri="{FF2B5EF4-FFF2-40B4-BE49-F238E27FC236}">
                  <a16:creationId xmlns:a16="http://schemas.microsoft.com/office/drawing/2014/main" id="{C9B05A0D-0BE4-224C-B9E9-4B52C8785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14">
              <a:extLst>
                <a:ext uri="{FF2B5EF4-FFF2-40B4-BE49-F238E27FC236}">
                  <a16:creationId xmlns:a16="http://schemas.microsoft.com/office/drawing/2014/main" id="{87B4D350-0104-BBC7-0B71-0F1438EF50D3}"/>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340170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730B2117-5F17-2C9A-D2DD-6B5EFA424357}"/>
              </a:ext>
            </a:extLst>
          </p:cNvPr>
          <p:cNvSpPr>
            <a:spLocks noGrp="1" noChangeArrowheads="1"/>
          </p:cNvSpPr>
          <p:nvPr>
            <p:ph type="title"/>
          </p:nvPr>
        </p:nvSpPr>
        <p:spPr>
          <a:xfrm>
            <a:off x="457200" y="830263"/>
            <a:ext cx="8229600" cy="776287"/>
          </a:xfrm>
        </p:spPr>
        <p:txBody>
          <a:bodyPr/>
          <a:lstStyle/>
          <a:p>
            <a:pPr algn="ctr"/>
            <a:r>
              <a:rPr lang="es-ES" altLang="es-ES" sz="2000" b="1" dirty="0">
                <a:solidFill>
                  <a:srgbClr val="7030A0"/>
                </a:solidFill>
              </a:rPr>
              <a:t>A DESTACAR DE LA CONVOCATORIA (VI)</a:t>
            </a:r>
          </a:p>
        </p:txBody>
      </p:sp>
      <p:sp>
        <p:nvSpPr>
          <p:cNvPr id="37891" name="Marcador de contenido 2">
            <a:extLst>
              <a:ext uri="{FF2B5EF4-FFF2-40B4-BE49-F238E27FC236}">
                <a16:creationId xmlns:a16="http://schemas.microsoft.com/office/drawing/2014/main" id="{6546FC5C-5048-4A55-1845-54A65886C52B}"/>
              </a:ext>
            </a:extLst>
          </p:cNvPr>
          <p:cNvSpPr>
            <a:spLocks noGrp="1" noChangeArrowheads="1"/>
          </p:cNvSpPr>
          <p:nvPr>
            <p:ph idx="1"/>
          </p:nvPr>
        </p:nvSpPr>
        <p:spPr>
          <a:xfrm>
            <a:off x="266700" y="2120900"/>
            <a:ext cx="8610600" cy="4287838"/>
          </a:xfrm>
        </p:spPr>
        <p:txBody>
          <a:bodyPr/>
          <a:lstStyle/>
          <a:p>
            <a:pPr algn="just" eaLnBrk="1" hangingPunct="1">
              <a:lnSpc>
                <a:spcPct val="80000"/>
              </a:lnSpc>
            </a:pPr>
            <a:endParaRPr lang="es-ES" altLang="es-ES" sz="1800" dirty="0">
              <a:solidFill>
                <a:srgbClr val="000000"/>
              </a:solidFill>
            </a:endParaRPr>
          </a:p>
          <a:p>
            <a:pPr algn="ctr" eaLnBrk="1" hangingPunct="1">
              <a:lnSpc>
                <a:spcPct val="80000"/>
              </a:lnSpc>
              <a:buFontTx/>
              <a:buNone/>
            </a:pPr>
            <a:r>
              <a:rPr lang="es-ES" altLang="es-ES" sz="1600" dirty="0"/>
              <a:t>	</a:t>
            </a:r>
          </a:p>
          <a:p>
            <a:endParaRPr lang="es-ES" altLang="es-ES" sz="1600" dirty="0"/>
          </a:p>
        </p:txBody>
      </p:sp>
      <p:grpSp>
        <p:nvGrpSpPr>
          <p:cNvPr id="37893" name="Grupo 4">
            <a:extLst>
              <a:ext uri="{FF2B5EF4-FFF2-40B4-BE49-F238E27FC236}">
                <a16:creationId xmlns:a16="http://schemas.microsoft.com/office/drawing/2014/main" id="{83EEC7D0-CB88-11D2-B327-22E52AB1363A}"/>
              </a:ext>
            </a:extLst>
          </p:cNvPr>
          <p:cNvGrpSpPr>
            <a:grpSpLocks/>
          </p:cNvGrpSpPr>
          <p:nvPr/>
        </p:nvGrpSpPr>
        <p:grpSpPr bwMode="auto">
          <a:xfrm>
            <a:off x="609600" y="136525"/>
            <a:ext cx="8605838" cy="730250"/>
            <a:chOff x="609600" y="379293"/>
            <a:chExt cx="8605837" cy="729695"/>
          </a:xfrm>
        </p:grpSpPr>
        <p:pic>
          <p:nvPicPr>
            <p:cNvPr id="37922" name="Imagen 5">
              <a:extLst>
                <a:ext uri="{FF2B5EF4-FFF2-40B4-BE49-F238E27FC236}">
                  <a16:creationId xmlns:a16="http://schemas.microsoft.com/office/drawing/2014/main" id="{C6E245E3-41DA-2AC0-7B9A-22E1A280A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Imagen 2">
              <a:extLst>
                <a:ext uri="{FF2B5EF4-FFF2-40B4-BE49-F238E27FC236}">
                  <a16:creationId xmlns:a16="http://schemas.microsoft.com/office/drawing/2014/main" id="{69FBE8BF-8C12-CB58-B048-15221C94C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4" name="Rectangle 14">
              <a:extLst>
                <a:ext uri="{FF2B5EF4-FFF2-40B4-BE49-F238E27FC236}">
                  <a16:creationId xmlns:a16="http://schemas.microsoft.com/office/drawing/2014/main" id="{083BBB02-5A8D-DD6B-3E41-586E6F4D90E5}"/>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graphicFrame>
        <p:nvGraphicFramePr>
          <p:cNvPr id="2" name="Tabla 1">
            <a:extLst>
              <a:ext uri="{FF2B5EF4-FFF2-40B4-BE49-F238E27FC236}">
                <a16:creationId xmlns:a16="http://schemas.microsoft.com/office/drawing/2014/main" id="{DE1A41D6-F1A2-1E5C-02BE-6A0D07756C17}"/>
              </a:ext>
            </a:extLst>
          </p:cNvPr>
          <p:cNvGraphicFramePr>
            <a:graphicFrameLocks noGrp="1"/>
          </p:cNvGraphicFramePr>
          <p:nvPr>
            <p:extLst>
              <p:ext uri="{D42A27DB-BD31-4B8C-83A1-F6EECF244321}">
                <p14:modId xmlns:p14="http://schemas.microsoft.com/office/powerpoint/2010/main" val="1705098553"/>
              </p:ext>
            </p:extLst>
          </p:nvPr>
        </p:nvGraphicFramePr>
        <p:xfrm>
          <a:off x="914400" y="2551113"/>
          <a:ext cx="7315200" cy="2954336"/>
        </p:xfrm>
        <a:graphic>
          <a:graphicData uri="http://schemas.openxmlformats.org/drawingml/2006/table">
            <a:tbl>
              <a:tblPr firstRow="1" firstCol="1" bandRow="1">
                <a:tableStyleId>{5C22544A-7EE6-4342-B048-85BDC9FD1C3A}</a:tableStyleId>
              </a:tblPr>
              <a:tblGrid>
                <a:gridCol w="139411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34887">
                  <a:extLst>
                    <a:ext uri="{9D8B030D-6E8A-4147-A177-3AD203B41FA5}">
                      <a16:colId xmlns:a16="http://schemas.microsoft.com/office/drawing/2014/main" val="20003"/>
                    </a:ext>
                  </a:extLst>
                </a:gridCol>
              </a:tblGrid>
              <a:tr h="1504703">
                <a:tc>
                  <a:txBody>
                    <a:bodyPr/>
                    <a:lstStyle/>
                    <a:p>
                      <a:pPr algn="ctr">
                        <a:lnSpc>
                          <a:spcPct val="200000"/>
                        </a:lnSpc>
                        <a:spcAft>
                          <a:spcPts val="800"/>
                        </a:spcAft>
                      </a:pPr>
                      <a:r>
                        <a:rPr lang="es-ES" sz="1400" b="1" i="0" baseline="0" dirty="0">
                          <a:solidFill>
                            <a:schemeClr val="tx1"/>
                          </a:solidFill>
                          <a:effectLst/>
                        </a:rPr>
                        <a:t>PUNTUACIÓN</a:t>
                      </a:r>
                      <a:endParaRPr lang="es-ES" sz="1400" b="1"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400" b="1" i="0" baseline="0" dirty="0">
                          <a:solidFill>
                            <a:schemeClr val="tx1"/>
                          </a:solidFill>
                          <a:effectLst/>
                        </a:rPr>
                        <a:t>IGUALDAD Y NO DISCRIMINACIÓN</a:t>
                      </a:r>
                      <a:endParaRPr lang="es-ES" sz="1400" b="1"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400" b="1" i="0" baseline="0" dirty="0">
                          <a:solidFill>
                            <a:schemeClr val="tx1"/>
                          </a:solidFill>
                          <a:effectLst/>
                        </a:rPr>
                        <a:t>PROMOCIÓN Y PROTECCIÓN DCHOS LGTBI</a:t>
                      </a:r>
                      <a:endParaRPr lang="es-ES" sz="1400" b="1"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400" b="1" i="0" baseline="0" dirty="0">
                          <a:solidFill>
                            <a:schemeClr val="tx1"/>
                          </a:solidFill>
                          <a:effectLst/>
                        </a:rPr>
                        <a:t>PREVENCIÓN Y ATENCIÓN VIOLENCIA GÉNERO</a:t>
                      </a:r>
                      <a:endParaRPr lang="es-ES" sz="1400" b="1"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489484">
                <a:tc>
                  <a:txBody>
                    <a:bodyPr/>
                    <a:lstStyle/>
                    <a:p>
                      <a:pPr algn="ctr">
                        <a:lnSpc>
                          <a:spcPct val="200000"/>
                        </a:lnSpc>
                        <a:spcAft>
                          <a:spcPts val="800"/>
                        </a:spcAft>
                      </a:pPr>
                      <a:r>
                        <a:rPr lang="es-ES" sz="1600" b="0" i="0" baseline="0" dirty="0">
                          <a:solidFill>
                            <a:schemeClr val="tx1"/>
                          </a:solidFill>
                          <a:effectLst/>
                        </a:rPr>
                        <a:t>91-100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dirty="0">
                          <a:solidFill>
                            <a:schemeClr val="tx1"/>
                          </a:solidFill>
                          <a:effectLst/>
                        </a:rPr>
                        <a:t>30.000€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a:solidFill>
                            <a:schemeClr val="tx1"/>
                          </a:solidFill>
                          <a:effectLst/>
                        </a:rPr>
                        <a:t>55.000€</a:t>
                      </a:r>
                      <a:endParaRPr lang="es-ES" sz="1600" b="0" i="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a:solidFill>
                            <a:schemeClr val="tx1"/>
                          </a:solidFill>
                          <a:effectLst/>
                        </a:rPr>
                        <a:t>30.000€</a:t>
                      </a:r>
                      <a:endParaRPr lang="es-ES" sz="1600" b="0" i="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489484">
                <a:tc>
                  <a:txBody>
                    <a:bodyPr/>
                    <a:lstStyle/>
                    <a:p>
                      <a:pPr algn="ctr">
                        <a:lnSpc>
                          <a:spcPct val="200000"/>
                        </a:lnSpc>
                        <a:spcAft>
                          <a:spcPts val="800"/>
                        </a:spcAft>
                      </a:pPr>
                      <a:r>
                        <a:rPr lang="es-ES" sz="1600" b="0" i="0" baseline="0">
                          <a:solidFill>
                            <a:schemeClr val="tx1"/>
                          </a:solidFill>
                          <a:effectLst/>
                        </a:rPr>
                        <a:t>81-90</a:t>
                      </a:r>
                      <a:endParaRPr lang="es-ES" sz="1600" b="0" i="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dirty="0">
                          <a:solidFill>
                            <a:schemeClr val="tx1"/>
                          </a:solidFill>
                          <a:effectLst/>
                        </a:rPr>
                        <a:t>20.000€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dirty="0">
                          <a:solidFill>
                            <a:schemeClr val="tx1"/>
                          </a:solidFill>
                          <a:effectLst/>
                        </a:rPr>
                        <a:t>45.000€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dirty="0">
                          <a:solidFill>
                            <a:schemeClr val="tx1"/>
                          </a:solidFill>
                          <a:effectLst/>
                        </a:rPr>
                        <a:t>20.000€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r h="470665">
                <a:tc>
                  <a:txBody>
                    <a:bodyPr/>
                    <a:lstStyle/>
                    <a:p>
                      <a:pPr algn="ctr">
                        <a:lnSpc>
                          <a:spcPct val="200000"/>
                        </a:lnSpc>
                        <a:spcAft>
                          <a:spcPts val="800"/>
                        </a:spcAft>
                      </a:pPr>
                      <a:r>
                        <a:rPr lang="es-ES" sz="1600" b="0" i="0" baseline="0" dirty="0">
                          <a:solidFill>
                            <a:schemeClr val="tx1"/>
                          </a:solidFill>
                          <a:effectLst/>
                        </a:rPr>
                        <a:t>70-80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dirty="0">
                          <a:solidFill>
                            <a:schemeClr val="tx1"/>
                          </a:solidFill>
                          <a:effectLst/>
                        </a:rPr>
                        <a:t>10.000€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dirty="0">
                          <a:solidFill>
                            <a:schemeClr val="tx1"/>
                          </a:solidFill>
                          <a:effectLst/>
                        </a:rPr>
                        <a:t>35.000€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200000"/>
                        </a:lnSpc>
                        <a:spcAft>
                          <a:spcPts val="800"/>
                        </a:spcAft>
                      </a:pPr>
                      <a:r>
                        <a:rPr lang="es-ES" sz="1600" b="0" i="0" baseline="0" dirty="0">
                          <a:solidFill>
                            <a:schemeClr val="tx1"/>
                          </a:solidFill>
                          <a:effectLst/>
                        </a:rPr>
                        <a:t>10.000€</a:t>
                      </a:r>
                      <a:endParaRPr lang="es-ES" sz="16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37921" name="CuadroTexto 3">
            <a:extLst>
              <a:ext uri="{FF2B5EF4-FFF2-40B4-BE49-F238E27FC236}">
                <a16:creationId xmlns:a16="http://schemas.microsoft.com/office/drawing/2014/main" id="{F74FE9EC-500A-DF4C-0D75-304E117E706E}"/>
              </a:ext>
            </a:extLst>
          </p:cNvPr>
          <p:cNvSpPr txBox="1">
            <a:spLocks noChangeArrowheads="1"/>
          </p:cNvSpPr>
          <p:nvPr/>
        </p:nvSpPr>
        <p:spPr bwMode="auto">
          <a:xfrm>
            <a:off x="1257300" y="1751013"/>
            <a:ext cx="662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ES" dirty="0">
                <a:ea typeface="Calibri" panose="020F0502020204030204" pitchFamily="34" charset="0"/>
                <a:cs typeface="Times New Roman" panose="02020603050405020304" pitchFamily="18" charset="0"/>
              </a:rPr>
              <a:t>CUANTÍA MÁXIMA A SUBVENCIONAR </a:t>
            </a:r>
            <a:r>
              <a:rPr lang="es-ES" altLang="es-ES" b="1" dirty="0">
                <a:ea typeface="Calibri" panose="020F0502020204030204" pitchFamily="34" charset="0"/>
                <a:cs typeface="Times New Roman" panose="02020603050405020304" pitchFamily="18" charset="0"/>
              </a:rPr>
              <a:t>(Art 10.10)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AAE6195F-7862-45BB-AB86-96298AF3165A}"/>
              </a:ext>
            </a:extLst>
          </p:cNvPr>
          <p:cNvSpPr>
            <a:spLocks noGrp="1" noChangeArrowheads="1"/>
          </p:cNvSpPr>
          <p:nvPr>
            <p:ph type="title"/>
          </p:nvPr>
        </p:nvSpPr>
        <p:spPr>
          <a:xfrm>
            <a:off x="457200" y="1239044"/>
            <a:ext cx="8229600" cy="536575"/>
          </a:xfrm>
        </p:spPr>
        <p:txBody>
          <a:bodyPr/>
          <a:lstStyle/>
          <a:p>
            <a:pPr algn="ctr" eaLnBrk="1" hangingPunct="1"/>
            <a:r>
              <a:rPr lang="es-ES" altLang="es-ES" sz="2000" b="1" dirty="0">
                <a:solidFill>
                  <a:srgbClr val="7030A0"/>
                </a:solidFill>
              </a:rPr>
              <a:t>A DESTACAR DE LA CONVOCATORIA (VII)</a:t>
            </a:r>
          </a:p>
        </p:txBody>
      </p:sp>
      <p:sp>
        <p:nvSpPr>
          <p:cNvPr id="3" name="Marcador de contenido 2">
            <a:extLst>
              <a:ext uri="{FF2B5EF4-FFF2-40B4-BE49-F238E27FC236}">
                <a16:creationId xmlns:a16="http://schemas.microsoft.com/office/drawing/2014/main" id="{909B6A6C-D559-3853-8426-777CA2EB94B7}"/>
              </a:ext>
            </a:extLst>
          </p:cNvPr>
          <p:cNvSpPr>
            <a:spLocks noGrp="1"/>
          </p:cNvSpPr>
          <p:nvPr>
            <p:ph idx="1"/>
          </p:nvPr>
        </p:nvSpPr>
        <p:spPr>
          <a:xfrm>
            <a:off x="457200" y="1905000"/>
            <a:ext cx="8229600" cy="4648200"/>
          </a:xfrm>
        </p:spPr>
        <p:txBody>
          <a:bodyPr>
            <a:normAutofit/>
          </a:bodyPr>
          <a:lstStyle/>
          <a:p>
            <a:pPr algn="just" eaLnBrk="1" hangingPunct="1">
              <a:lnSpc>
                <a:spcPct val="80000"/>
              </a:lnSpc>
              <a:spcBef>
                <a:spcPts val="1800"/>
              </a:spcBef>
              <a:buFont typeface="Wingdings" panose="05000000000000000000" pitchFamily="2" charset="2"/>
              <a:buChar char="Ø"/>
              <a:defRPr/>
            </a:pPr>
            <a:r>
              <a:rPr lang="es-ES" altLang="es-ES" dirty="0"/>
              <a:t>La cuantía de la subvención se considera un porcentaje del coste final del proyecto o actividad a los efectos de lo previsto en el artículo 18.1 de la </a:t>
            </a:r>
            <a:r>
              <a:rPr lang="es-ES" altLang="es-ES" kern="900" dirty="0"/>
              <a:t>OBRS. </a:t>
            </a:r>
          </a:p>
          <a:p>
            <a:pPr marL="0" indent="0" algn="just" eaLnBrk="1" hangingPunct="1">
              <a:lnSpc>
                <a:spcPct val="80000"/>
              </a:lnSpc>
              <a:buNone/>
              <a:defRPr/>
            </a:pPr>
            <a:endParaRPr lang="es-ES" altLang="es-ES" dirty="0"/>
          </a:p>
          <a:p>
            <a:pPr algn="just">
              <a:lnSpc>
                <a:spcPct val="80000"/>
              </a:lnSpc>
              <a:buFont typeface="Wingdings" panose="05000000000000000000" pitchFamily="2" charset="2"/>
              <a:buChar char="Ø"/>
              <a:defRPr/>
            </a:pPr>
            <a:r>
              <a:rPr lang="es-ES" altLang="es-ES" b="1" dirty="0"/>
              <a:t>No se admite reformulación </a:t>
            </a:r>
          </a:p>
          <a:p>
            <a:pPr marL="0" indent="0" algn="just">
              <a:lnSpc>
                <a:spcPct val="80000"/>
              </a:lnSpc>
              <a:buNone/>
              <a:defRPr/>
            </a:pPr>
            <a:endParaRPr lang="es-ES" altLang="es-ES" b="1" dirty="0"/>
          </a:p>
          <a:p>
            <a:pPr algn="just">
              <a:lnSpc>
                <a:spcPct val="80000"/>
              </a:lnSpc>
              <a:buFont typeface="Wingdings" panose="05000000000000000000" pitchFamily="2" charset="2"/>
              <a:buChar char="Ø"/>
              <a:defRPr/>
            </a:pPr>
            <a:r>
              <a:rPr lang="es-ES" altLang="es-ES" b="1" dirty="0"/>
              <a:t>Art 14.3. </a:t>
            </a:r>
            <a:r>
              <a:rPr lang="es-ES" altLang="es-ES" dirty="0"/>
              <a:t>Si el importe de la subvención consignado en la propuesta de resolución provisional fuese inferior al solicitado por la entidad, ésta deberá mantener el proyecto en los términos previstos en su solicitud, debiendo en este caso aportar directamente o por financiación de terceros la diferencia entre la cantidad solicitada y la cantidad concedida.</a:t>
            </a:r>
          </a:p>
          <a:p>
            <a:pPr marL="0" indent="0" algn="just" eaLnBrk="1" hangingPunct="1">
              <a:lnSpc>
                <a:spcPct val="80000"/>
              </a:lnSpc>
              <a:buNone/>
              <a:defRPr/>
            </a:pPr>
            <a:endParaRPr lang="es-ES" altLang="es-ES" dirty="0"/>
          </a:p>
          <a:p>
            <a:pPr algn="just" eaLnBrk="1" hangingPunct="1">
              <a:lnSpc>
                <a:spcPct val="80000"/>
              </a:lnSpc>
              <a:buFont typeface="Wingdings" panose="05000000000000000000" pitchFamily="2" charset="2"/>
              <a:buChar char="Ø"/>
              <a:defRPr/>
            </a:pPr>
            <a:r>
              <a:rPr lang="es-ES" altLang="es-ES" b="1" dirty="0"/>
              <a:t>Art 19. </a:t>
            </a:r>
            <a:r>
              <a:rPr lang="es-ES" altLang="es-ES" dirty="0"/>
              <a:t>Se admitirá la </a:t>
            </a:r>
            <a:r>
              <a:rPr lang="es-ES" altLang="es-ES" b="1" dirty="0"/>
              <a:t>subcontratación hasta un límite del 50% </a:t>
            </a:r>
            <a:r>
              <a:rPr lang="es-ES" altLang="es-ES" dirty="0"/>
              <a:t>del importe de la actividad subvencionada.</a:t>
            </a:r>
          </a:p>
          <a:p>
            <a:pPr algn="just" eaLnBrk="1" hangingPunct="1">
              <a:lnSpc>
                <a:spcPct val="80000"/>
              </a:lnSpc>
              <a:buFont typeface="Wingdings" panose="05000000000000000000" pitchFamily="2" charset="2"/>
              <a:buChar char="Ø"/>
              <a:defRPr/>
            </a:pPr>
            <a:endParaRPr lang="es-ES" altLang="es-ES" sz="1800" dirty="0"/>
          </a:p>
          <a:p>
            <a:pPr algn="just" eaLnBrk="1" hangingPunct="1">
              <a:lnSpc>
                <a:spcPct val="80000"/>
              </a:lnSpc>
              <a:buFont typeface="Wingdings" panose="05000000000000000000" pitchFamily="2" charset="2"/>
              <a:buChar char="Ø"/>
              <a:defRPr/>
            </a:pPr>
            <a:r>
              <a:rPr lang="es-ES" altLang="es-ES" sz="1800" b="1" dirty="0"/>
              <a:t>Art 20.7. </a:t>
            </a:r>
            <a:r>
              <a:rPr lang="es-ES" altLang="es-ES" sz="1800" dirty="0"/>
              <a:t>No tendrán el carácter de subvencionable los costes indirectos.</a:t>
            </a:r>
          </a:p>
          <a:p>
            <a:pPr indent="0" algn="just">
              <a:spcBef>
                <a:spcPts val="1200"/>
              </a:spcBef>
              <a:spcAft>
                <a:spcPts val="1200"/>
              </a:spcAft>
              <a:buFontTx/>
              <a:buNone/>
              <a:defRPr/>
            </a:pPr>
            <a:endParaRPr lang="es-ES" sz="1400" dirty="0">
              <a:ea typeface="Times New Roman" panose="02020603050405020304" pitchFamily="18" charset="0"/>
              <a:cs typeface="Times New Roman" panose="02020603050405020304" pitchFamily="18" charset="0"/>
            </a:endParaRPr>
          </a:p>
          <a:p>
            <a:pPr algn="just" eaLnBrk="1" hangingPunct="1">
              <a:lnSpc>
                <a:spcPct val="80000"/>
              </a:lnSpc>
              <a:defRPr/>
            </a:pPr>
            <a:endParaRPr lang="es-ES" altLang="es-ES" sz="1800" dirty="0"/>
          </a:p>
          <a:p>
            <a:pPr marL="0" indent="0" algn="just" eaLnBrk="1" hangingPunct="1">
              <a:lnSpc>
                <a:spcPct val="80000"/>
              </a:lnSpc>
              <a:buFontTx/>
              <a:buNone/>
              <a:defRPr/>
            </a:pPr>
            <a:endParaRPr lang="es-ES" altLang="es-ES" sz="1800" dirty="0"/>
          </a:p>
          <a:p>
            <a:pPr marL="0" indent="0" eaLnBrk="1" hangingPunct="1">
              <a:buFontTx/>
              <a:buNone/>
              <a:defRPr/>
            </a:pPr>
            <a:endParaRPr lang="es-ES" sz="1800" dirty="0"/>
          </a:p>
        </p:txBody>
      </p:sp>
      <p:grpSp>
        <p:nvGrpSpPr>
          <p:cNvPr id="39941" name="Grupo 4">
            <a:extLst>
              <a:ext uri="{FF2B5EF4-FFF2-40B4-BE49-F238E27FC236}">
                <a16:creationId xmlns:a16="http://schemas.microsoft.com/office/drawing/2014/main" id="{4665F3B0-8336-1E12-83BB-EA8371098226}"/>
              </a:ext>
            </a:extLst>
          </p:cNvPr>
          <p:cNvGrpSpPr>
            <a:grpSpLocks/>
          </p:cNvGrpSpPr>
          <p:nvPr/>
        </p:nvGrpSpPr>
        <p:grpSpPr bwMode="auto">
          <a:xfrm>
            <a:off x="609600" y="379413"/>
            <a:ext cx="8605838" cy="730250"/>
            <a:chOff x="609600" y="379293"/>
            <a:chExt cx="8605837" cy="729695"/>
          </a:xfrm>
        </p:grpSpPr>
        <p:pic>
          <p:nvPicPr>
            <p:cNvPr id="39942" name="Imagen 5">
              <a:extLst>
                <a:ext uri="{FF2B5EF4-FFF2-40B4-BE49-F238E27FC236}">
                  <a16:creationId xmlns:a16="http://schemas.microsoft.com/office/drawing/2014/main" id="{72A1B40B-8AA2-63E1-FAE6-787AB02B0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agen 2">
              <a:extLst>
                <a:ext uri="{FF2B5EF4-FFF2-40B4-BE49-F238E27FC236}">
                  <a16:creationId xmlns:a16="http://schemas.microsoft.com/office/drawing/2014/main" id="{1BAB16F1-295D-AAB0-0943-9289214B5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14">
              <a:extLst>
                <a:ext uri="{FF2B5EF4-FFF2-40B4-BE49-F238E27FC236}">
                  <a16:creationId xmlns:a16="http://schemas.microsoft.com/office/drawing/2014/main" id="{D8E2E82C-564F-63D2-1B2E-6B15CD89098B}"/>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05B24CFE-2FA7-1CEB-5668-944F43C43B09}"/>
              </a:ext>
            </a:extLst>
          </p:cNvPr>
          <p:cNvSpPr>
            <a:spLocks noGrp="1" noChangeArrowheads="1"/>
          </p:cNvSpPr>
          <p:nvPr>
            <p:ph type="title"/>
          </p:nvPr>
        </p:nvSpPr>
        <p:spPr>
          <a:xfrm>
            <a:off x="533400" y="990600"/>
            <a:ext cx="8229600" cy="762000"/>
          </a:xfrm>
        </p:spPr>
        <p:txBody>
          <a:bodyPr/>
          <a:lstStyle/>
          <a:p>
            <a:pPr algn="ctr" eaLnBrk="1" hangingPunct="1"/>
            <a:r>
              <a:rPr lang="es-ES" altLang="es-ES" sz="2000" b="1" dirty="0">
                <a:solidFill>
                  <a:srgbClr val="7030A0"/>
                </a:solidFill>
              </a:rPr>
              <a:t>A DESTACAR DE LA CONVOCATORIA (VIII). PROCESO.</a:t>
            </a:r>
          </a:p>
        </p:txBody>
      </p:sp>
      <p:sp>
        <p:nvSpPr>
          <p:cNvPr id="40964" name="Rectangle 3">
            <a:extLst>
              <a:ext uri="{FF2B5EF4-FFF2-40B4-BE49-F238E27FC236}">
                <a16:creationId xmlns:a16="http://schemas.microsoft.com/office/drawing/2014/main" id="{2BF0F077-1FBB-7C6A-C15D-2F123A65D633}"/>
              </a:ext>
            </a:extLst>
          </p:cNvPr>
          <p:cNvSpPr>
            <a:spLocks noGrp="1" noChangeArrowheads="1"/>
          </p:cNvSpPr>
          <p:nvPr>
            <p:ph idx="1"/>
          </p:nvPr>
        </p:nvSpPr>
        <p:spPr>
          <a:xfrm>
            <a:off x="457200" y="1600200"/>
            <a:ext cx="8229600" cy="5029200"/>
          </a:xfrm>
        </p:spPr>
        <p:txBody>
          <a:bodyPr>
            <a:noAutofit/>
          </a:bodyPr>
          <a:lstStyle/>
          <a:p>
            <a:pPr lvl="1" algn="just" eaLnBrk="1" hangingPunct="1">
              <a:lnSpc>
                <a:spcPct val="150000"/>
              </a:lnSpc>
              <a:buFont typeface="Wingdings" panose="05000000000000000000" pitchFamily="2" charset="2"/>
              <a:buChar char="Ø"/>
            </a:pPr>
            <a:r>
              <a:rPr lang="es-ES" altLang="es-ES" sz="1800" dirty="0"/>
              <a:t>Admisión solicitudes (15 días hábiles contados </a:t>
            </a:r>
            <a:r>
              <a:rPr lang="es-ES" altLang="es-ES" sz="1800" b="1" dirty="0"/>
              <a:t>a partir del siguiente </a:t>
            </a:r>
            <a:r>
              <a:rPr lang="es-ES" altLang="es-ES" sz="1800" dirty="0"/>
              <a:t>a la publicación en BOCM)</a:t>
            </a:r>
          </a:p>
          <a:p>
            <a:pPr lvl="1" algn="just" eaLnBrk="1" hangingPunct="1">
              <a:lnSpc>
                <a:spcPct val="150000"/>
              </a:lnSpc>
              <a:buFont typeface="Wingdings" panose="05000000000000000000" pitchFamily="2" charset="2"/>
              <a:buChar char="Ø"/>
            </a:pPr>
            <a:r>
              <a:rPr lang="es-ES" altLang="es-ES" sz="1800" dirty="0"/>
              <a:t>Requerimientos (la documentación se presentará </a:t>
            </a:r>
            <a:r>
              <a:rPr lang="es-ES" altLang="es-ES" sz="1800" b="1" dirty="0"/>
              <a:t>al día siguiente </a:t>
            </a:r>
            <a:r>
              <a:rPr lang="es-ES" altLang="es-ES" sz="1800" dirty="0"/>
              <a:t>de recibir el requerimiento y en el plazo de 10 días hábiles)</a:t>
            </a:r>
          </a:p>
          <a:p>
            <a:pPr lvl="1" algn="just" eaLnBrk="1" hangingPunct="1">
              <a:buFont typeface="Wingdings" panose="05000000000000000000" pitchFamily="2" charset="2"/>
              <a:buChar char="Ø"/>
            </a:pPr>
            <a:r>
              <a:rPr lang="es-ES" altLang="es-ES" sz="1800" b="1" dirty="0"/>
              <a:t>Resolución de desistidas</a:t>
            </a:r>
          </a:p>
          <a:p>
            <a:pPr lvl="1" algn="just" eaLnBrk="1" hangingPunct="1">
              <a:lnSpc>
                <a:spcPct val="150000"/>
              </a:lnSpc>
              <a:buFont typeface="Wingdings" panose="05000000000000000000" pitchFamily="2" charset="2"/>
              <a:buChar char="Ø"/>
            </a:pPr>
            <a:r>
              <a:rPr lang="es-ES" altLang="es-ES" sz="1800" dirty="0"/>
              <a:t>Propuesta de resolución provisional</a:t>
            </a:r>
          </a:p>
          <a:p>
            <a:pPr lvl="1" algn="just" eaLnBrk="1" hangingPunct="1">
              <a:lnSpc>
                <a:spcPct val="150000"/>
              </a:lnSpc>
              <a:buFont typeface="Wingdings" panose="05000000000000000000" pitchFamily="2" charset="2"/>
              <a:buChar char="Ø"/>
            </a:pPr>
            <a:r>
              <a:rPr lang="es-ES" altLang="es-ES" sz="1800" b="1" dirty="0"/>
              <a:t>Nuevo Presupuesto </a:t>
            </a:r>
            <a:r>
              <a:rPr lang="es-ES" altLang="es-ES" sz="1800" dirty="0"/>
              <a:t>y Alegaciones (10 días hábiles)</a:t>
            </a:r>
          </a:p>
          <a:p>
            <a:pPr lvl="1" algn="just" eaLnBrk="1" hangingPunct="1">
              <a:lnSpc>
                <a:spcPct val="150000"/>
              </a:lnSpc>
              <a:buFont typeface="Wingdings" panose="05000000000000000000" pitchFamily="2" charset="2"/>
              <a:buChar char="Ø"/>
            </a:pPr>
            <a:r>
              <a:rPr lang="es-ES" altLang="es-ES" sz="1800" dirty="0"/>
              <a:t>Propuesta de resolución definitiva</a:t>
            </a:r>
          </a:p>
          <a:p>
            <a:pPr lvl="1" algn="just" eaLnBrk="1" hangingPunct="1">
              <a:lnSpc>
                <a:spcPct val="150000"/>
              </a:lnSpc>
              <a:buFont typeface="Wingdings" panose="05000000000000000000" pitchFamily="2" charset="2"/>
              <a:buChar char="Ø"/>
            </a:pPr>
            <a:r>
              <a:rPr lang="es-ES" altLang="es-ES" sz="1800" b="1" dirty="0"/>
              <a:t>Aceptación </a:t>
            </a:r>
            <a:r>
              <a:rPr lang="es-ES" altLang="es-ES" sz="1800" dirty="0"/>
              <a:t>(3 días hábiles)</a:t>
            </a:r>
          </a:p>
          <a:p>
            <a:pPr lvl="1" algn="just" eaLnBrk="1" hangingPunct="1">
              <a:lnSpc>
                <a:spcPct val="150000"/>
              </a:lnSpc>
              <a:buFont typeface="Wingdings" panose="05000000000000000000" pitchFamily="2" charset="2"/>
              <a:buChar char="Ø"/>
            </a:pPr>
            <a:r>
              <a:rPr lang="es-ES" altLang="es-ES" sz="1800" dirty="0"/>
              <a:t>Resolución definitiva (Publicación en BDNS, BOAM, SEDE Y WEB)</a:t>
            </a:r>
          </a:p>
        </p:txBody>
      </p:sp>
      <p:grpSp>
        <p:nvGrpSpPr>
          <p:cNvPr id="40965" name="Grupo 8">
            <a:extLst>
              <a:ext uri="{FF2B5EF4-FFF2-40B4-BE49-F238E27FC236}">
                <a16:creationId xmlns:a16="http://schemas.microsoft.com/office/drawing/2014/main" id="{3DC6349E-E79D-D329-D198-844F6BAFA7D5}"/>
              </a:ext>
            </a:extLst>
          </p:cNvPr>
          <p:cNvGrpSpPr>
            <a:grpSpLocks/>
          </p:cNvGrpSpPr>
          <p:nvPr/>
        </p:nvGrpSpPr>
        <p:grpSpPr bwMode="auto">
          <a:xfrm>
            <a:off x="609600" y="184150"/>
            <a:ext cx="8605838" cy="730250"/>
            <a:chOff x="609600" y="379293"/>
            <a:chExt cx="8605837" cy="729695"/>
          </a:xfrm>
        </p:grpSpPr>
        <p:pic>
          <p:nvPicPr>
            <p:cNvPr id="40966" name="Imagen 9">
              <a:extLst>
                <a:ext uri="{FF2B5EF4-FFF2-40B4-BE49-F238E27FC236}">
                  <a16:creationId xmlns:a16="http://schemas.microsoft.com/office/drawing/2014/main" id="{62067CFF-423F-A818-473A-2DCACD726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agen 2">
              <a:extLst>
                <a:ext uri="{FF2B5EF4-FFF2-40B4-BE49-F238E27FC236}">
                  <a16:creationId xmlns:a16="http://schemas.microsoft.com/office/drawing/2014/main" id="{3DE2E72D-B26B-9F5C-ACA9-6BA166127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14">
              <a:extLst>
                <a:ext uri="{FF2B5EF4-FFF2-40B4-BE49-F238E27FC236}">
                  <a16:creationId xmlns:a16="http://schemas.microsoft.com/office/drawing/2014/main" id="{34730D5A-7A89-65FB-83D3-77ED2CFD649E}"/>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54EA7283-2802-0152-E4E2-527981474BCF}"/>
              </a:ext>
            </a:extLst>
          </p:cNvPr>
          <p:cNvSpPr>
            <a:spLocks noChangeArrowheads="1"/>
          </p:cNvSpPr>
          <p:nvPr/>
        </p:nvSpPr>
        <p:spPr bwMode="auto">
          <a:xfrm>
            <a:off x="457200" y="13716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s-ES" altLang="es-ES" sz="2000" b="1" dirty="0">
                <a:solidFill>
                  <a:srgbClr val="7030A0"/>
                </a:solidFill>
              </a:rPr>
              <a:t>LA LEY ORGÁNICA 3/2007, DE 22 DE MARZO, PARA LA IGUALDAD EFECTIVA DE MUJERES Y HOMBRES (LOIEMH)</a:t>
            </a:r>
          </a:p>
        </p:txBody>
      </p:sp>
      <p:sp>
        <p:nvSpPr>
          <p:cNvPr id="19460" name="Rectangle 3">
            <a:extLst>
              <a:ext uri="{FF2B5EF4-FFF2-40B4-BE49-F238E27FC236}">
                <a16:creationId xmlns:a16="http://schemas.microsoft.com/office/drawing/2014/main" id="{45C1012A-4E14-F670-1A4A-8E167EE9A074}"/>
              </a:ext>
            </a:extLst>
          </p:cNvPr>
          <p:cNvSpPr>
            <a:spLocks noChangeArrowheads="1"/>
          </p:cNvSpPr>
          <p:nvPr/>
        </p:nvSpPr>
        <p:spPr bwMode="auto">
          <a:xfrm>
            <a:off x="457200" y="2362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buClr>
                <a:srgbClr val="7030A0"/>
              </a:buClr>
              <a:buFont typeface="Wingdings" panose="05000000000000000000" pitchFamily="2" charset="2"/>
              <a:buChar char="Ø"/>
            </a:pPr>
            <a:r>
              <a:rPr lang="es-ES" altLang="es-ES" sz="1800" b="1" dirty="0">
                <a:latin typeface="+mn-lt"/>
                <a:cs typeface="Arial" panose="020B0604020202020204" pitchFamily="34" charset="0"/>
              </a:rPr>
              <a:t>Art 11.</a:t>
            </a:r>
            <a:r>
              <a:rPr lang="es-ES" altLang="es-ES" sz="1800" dirty="0">
                <a:latin typeface="+mn-lt"/>
                <a:cs typeface="Arial" panose="020B0604020202020204" pitchFamily="34" charset="0"/>
              </a:rPr>
              <a:t> Con el fin de hacer efectivo el derecho constitucional de la igualdad, los Poderes Públicos, adoptarán </a:t>
            </a:r>
            <a:r>
              <a:rPr lang="es-ES" altLang="es-ES" sz="1800" b="1" dirty="0">
                <a:latin typeface="+mn-lt"/>
                <a:cs typeface="Arial" panose="020B0604020202020204" pitchFamily="34" charset="0"/>
              </a:rPr>
              <a:t>medidas específicas en favor de las mujeres,</a:t>
            </a:r>
            <a:r>
              <a:rPr lang="es-ES" altLang="es-ES" sz="1800" dirty="0">
                <a:latin typeface="+mn-lt"/>
                <a:cs typeface="Arial" panose="020B0604020202020204" pitchFamily="34" charset="0"/>
              </a:rPr>
              <a:t> para corregir situaciones patentes de </a:t>
            </a:r>
            <a:r>
              <a:rPr lang="es-ES" altLang="es-ES" sz="1800" b="1" dirty="0">
                <a:latin typeface="+mn-lt"/>
                <a:cs typeface="Arial" panose="020B0604020202020204" pitchFamily="34" charset="0"/>
              </a:rPr>
              <a:t>desigualdad</a:t>
            </a:r>
            <a:r>
              <a:rPr lang="es-ES" altLang="es-ES" sz="1800" dirty="0">
                <a:latin typeface="+mn-lt"/>
                <a:cs typeface="Arial" panose="020B0604020202020204" pitchFamily="34" charset="0"/>
              </a:rPr>
              <a:t> de hecho respecto de los hombres. </a:t>
            </a:r>
          </a:p>
          <a:p>
            <a:pPr algn="just" eaLnBrk="1" hangingPunct="1">
              <a:buClr>
                <a:srgbClr val="7030A0"/>
              </a:buClr>
              <a:buNone/>
            </a:pPr>
            <a:r>
              <a:rPr lang="es-ES" altLang="es-ES" sz="1800" dirty="0">
                <a:latin typeface="+mn-lt"/>
                <a:cs typeface="Arial" panose="020B0604020202020204" pitchFamily="34" charset="0"/>
              </a:rPr>
              <a:t>  </a:t>
            </a:r>
          </a:p>
          <a:p>
            <a:pPr marL="342900" indent="-342900" algn="just" eaLnBrk="1" hangingPunct="1">
              <a:buClr>
                <a:srgbClr val="7030A0"/>
              </a:buClr>
              <a:buFont typeface="Wingdings" panose="05000000000000000000" pitchFamily="2" charset="2"/>
              <a:buChar char="Ø"/>
            </a:pPr>
            <a:r>
              <a:rPr lang="es-ES" altLang="es-ES" sz="1800" b="1" dirty="0">
                <a:latin typeface="+mn-lt"/>
                <a:cs typeface="Arial" panose="020B0604020202020204" pitchFamily="34" charset="0"/>
              </a:rPr>
              <a:t>Art 35. </a:t>
            </a:r>
            <a:r>
              <a:rPr lang="es-ES" altLang="es-ES" sz="1800" dirty="0">
                <a:latin typeface="+mn-lt"/>
                <a:cs typeface="Arial" panose="020B0604020202020204" pitchFamily="34" charset="0"/>
              </a:rPr>
              <a:t>Las Administraciones públicas, en los Planes Estratégicos de Subvenciones determinarán, en el ejercicio de sus competencias, los ámbitos en que, por razón de la existencia de una situación de desigualdad de oportunidades entre mujeres y hombres, las </a:t>
            </a:r>
            <a:r>
              <a:rPr lang="es-ES" altLang="es-ES" sz="1800" b="1" dirty="0">
                <a:latin typeface="+mn-lt"/>
                <a:cs typeface="Arial" panose="020B0604020202020204" pitchFamily="34" charset="0"/>
              </a:rPr>
              <a:t>bases </a:t>
            </a:r>
            <a:r>
              <a:rPr lang="es-ES" altLang="es-ES" sz="1800" dirty="0">
                <a:latin typeface="+mn-lt"/>
                <a:cs typeface="Arial" panose="020B0604020202020204" pitchFamily="34" charset="0"/>
              </a:rPr>
              <a:t>reguladoras de las correspondientes subvenciones que puedan incluir la </a:t>
            </a:r>
            <a:r>
              <a:rPr lang="es-ES" altLang="es-ES" sz="1800" b="1" dirty="0">
                <a:latin typeface="+mn-lt"/>
                <a:cs typeface="Arial" panose="020B0604020202020204" pitchFamily="34" charset="0"/>
              </a:rPr>
              <a:t>valoración </a:t>
            </a:r>
            <a:r>
              <a:rPr lang="es-ES" altLang="es-ES" sz="1800" dirty="0">
                <a:latin typeface="+mn-lt"/>
                <a:cs typeface="Arial" panose="020B0604020202020204" pitchFamily="34" charset="0"/>
              </a:rPr>
              <a:t>de actuaciones de efectiva consecución de la </a:t>
            </a:r>
            <a:r>
              <a:rPr lang="es-ES" altLang="es-ES" sz="1800" b="1" dirty="0">
                <a:latin typeface="+mn-lt"/>
                <a:cs typeface="Arial" panose="020B0604020202020204" pitchFamily="34" charset="0"/>
              </a:rPr>
              <a:t>igualdad</a:t>
            </a:r>
            <a:r>
              <a:rPr lang="es-ES" altLang="es-ES" sz="1800" dirty="0">
                <a:latin typeface="+mn-lt"/>
                <a:cs typeface="Arial" panose="020B0604020202020204" pitchFamily="34" charset="0"/>
              </a:rPr>
              <a:t> por parte de las entidades solicitantes.</a:t>
            </a:r>
          </a:p>
        </p:txBody>
      </p:sp>
      <p:grpSp>
        <p:nvGrpSpPr>
          <p:cNvPr id="19461" name="Grupo 8">
            <a:extLst>
              <a:ext uri="{FF2B5EF4-FFF2-40B4-BE49-F238E27FC236}">
                <a16:creationId xmlns:a16="http://schemas.microsoft.com/office/drawing/2014/main" id="{A133FD99-4069-A9D4-F84D-23E3C242E6FD}"/>
              </a:ext>
            </a:extLst>
          </p:cNvPr>
          <p:cNvGrpSpPr>
            <a:grpSpLocks/>
          </p:cNvGrpSpPr>
          <p:nvPr/>
        </p:nvGrpSpPr>
        <p:grpSpPr bwMode="auto">
          <a:xfrm>
            <a:off x="609600" y="184150"/>
            <a:ext cx="8605838" cy="730250"/>
            <a:chOff x="609600" y="379293"/>
            <a:chExt cx="8605837" cy="729695"/>
          </a:xfrm>
        </p:grpSpPr>
        <p:pic>
          <p:nvPicPr>
            <p:cNvPr id="19462" name="Imagen 9">
              <a:extLst>
                <a:ext uri="{FF2B5EF4-FFF2-40B4-BE49-F238E27FC236}">
                  <a16:creationId xmlns:a16="http://schemas.microsoft.com/office/drawing/2014/main" id="{5EDCD924-6E75-9799-A682-E09C59231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n 2">
              <a:extLst>
                <a:ext uri="{FF2B5EF4-FFF2-40B4-BE49-F238E27FC236}">
                  <a16:creationId xmlns:a16="http://schemas.microsoft.com/office/drawing/2014/main" id="{F164EDEE-E14F-552A-104C-12D0794B6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4">
              <a:extLst>
                <a:ext uri="{FF2B5EF4-FFF2-40B4-BE49-F238E27FC236}">
                  <a16:creationId xmlns:a16="http://schemas.microsoft.com/office/drawing/2014/main" id="{AACB35ED-1312-5367-A3C2-4F592267A21A}"/>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E3B9EDDF-2C35-1EB3-3366-791214E436AE}"/>
              </a:ext>
            </a:extLst>
          </p:cNvPr>
          <p:cNvSpPr>
            <a:spLocks noGrp="1" noChangeArrowheads="1"/>
          </p:cNvSpPr>
          <p:nvPr>
            <p:ph type="title"/>
          </p:nvPr>
        </p:nvSpPr>
        <p:spPr>
          <a:xfrm>
            <a:off x="487878" y="970373"/>
            <a:ext cx="8201891" cy="393975"/>
          </a:xfrm>
        </p:spPr>
        <p:txBody>
          <a:bodyPr/>
          <a:lstStyle/>
          <a:p>
            <a:pPr algn="ctr" eaLnBrk="1" hangingPunct="1"/>
            <a:r>
              <a:rPr lang="es-ES" altLang="es-ES" sz="2000" b="1" dirty="0">
                <a:solidFill>
                  <a:srgbClr val="7030A0"/>
                </a:solidFill>
              </a:rPr>
              <a:t>A DESTACAR EN LA CONVOCATORIA (IX)</a:t>
            </a:r>
          </a:p>
        </p:txBody>
      </p:sp>
      <p:sp>
        <p:nvSpPr>
          <p:cNvPr id="24580" name="Rectangle 3">
            <a:extLst>
              <a:ext uri="{FF2B5EF4-FFF2-40B4-BE49-F238E27FC236}">
                <a16:creationId xmlns:a16="http://schemas.microsoft.com/office/drawing/2014/main" id="{15838353-4CF1-93B8-0B03-356579A78647}"/>
              </a:ext>
            </a:extLst>
          </p:cNvPr>
          <p:cNvSpPr>
            <a:spLocks noGrp="1" noChangeArrowheads="1"/>
          </p:cNvSpPr>
          <p:nvPr>
            <p:ph idx="1"/>
          </p:nvPr>
        </p:nvSpPr>
        <p:spPr>
          <a:xfrm>
            <a:off x="609600" y="1420321"/>
            <a:ext cx="7924800" cy="5170213"/>
          </a:xfrm>
        </p:spPr>
        <p:txBody>
          <a:bodyPr>
            <a:normAutofit lnSpcReduction="10000"/>
          </a:bodyPr>
          <a:lstStyle/>
          <a:p>
            <a:pPr eaLnBrk="1" hangingPunct="1">
              <a:lnSpc>
                <a:spcPct val="80000"/>
              </a:lnSpc>
              <a:defRPr/>
            </a:pPr>
            <a:endParaRPr lang="es-ES" altLang="es-ES" sz="1800" dirty="0"/>
          </a:p>
          <a:p>
            <a:pPr algn="just" eaLnBrk="1" hangingPunct="1">
              <a:lnSpc>
                <a:spcPct val="80000"/>
              </a:lnSpc>
              <a:buFont typeface="Wingdings" panose="05000000000000000000" pitchFamily="2" charset="2"/>
              <a:buChar char="Ø"/>
              <a:defRPr/>
            </a:pPr>
            <a:r>
              <a:rPr lang="es-ES" altLang="es-ES" sz="1800" b="1" dirty="0"/>
              <a:t>Elegir </a:t>
            </a:r>
            <a:r>
              <a:rPr lang="es-ES" altLang="es-ES" sz="1800" dirty="0"/>
              <a:t>una de las </a:t>
            </a:r>
            <a:r>
              <a:rPr lang="es-ES" altLang="es-ES" sz="1800" b="1" dirty="0"/>
              <a:t>LÍNEAS de actuación</a:t>
            </a:r>
            <a:r>
              <a:rPr lang="es-ES" altLang="es-ES" sz="1800" dirty="0"/>
              <a:t>: Promoción de la Igualdad y No Discriminación, Protección y Promoción de los Derechos de las personas LGTBI, o Prevención y Atención frente a la Violencia de Género.</a:t>
            </a:r>
          </a:p>
          <a:p>
            <a:pPr marL="0" indent="0" algn="just" eaLnBrk="1" hangingPunct="1">
              <a:lnSpc>
                <a:spcPct val="80000"/>
              </a:lnSpc>
              <a:buNone/>
              <a:defRPr/>
            </a:pPr>
            <a:r>
              <a:rPr lang="es-ES" altLang="es-ES" sz="1800" dirty="0"/>
              <a:t> </a:t>
            </a:r>
          </a:p>
          <a:p>
            <a:pPr algn="just" eaLnBrk="1" hangingPunct="1">
              <a:lnSpc>
                <a:spcPct val="80000"/>
              </a:lnSpc>
              <a:buFont typeface="Wingdings" panose="05000000000000000000" pitchFamily="2" charset="2"/>
              <a:buChar char="Ø"/>
              <a:defRPr/>
            </a:pPr>
            <a:r>
              <a:rPr lang="es-ES" altLang="es-ES" sz="1800" b="1" dirty="0">
                <a:solidFill>
                  <a:srgbClr val="000000"/>
                </a:solidFill>
              </a:rPr>
              <a:t>Elegir un solo OBJETIVO ESPECÍFICO </a:t>
            </a:r>
            <a:r>
              <a:rPr lang="es-ES" altLang="es-ES" sz="1800" dirty="0">
                <a:solidFill>
                  <a:srgbClr val="000000"/>
                </a:solidFill>
              </a:rPr>
              <a:t>de entre los que figuran en el artículo 3 de la convocatoria.</a:t>
            </a:r>
          </a:p>
          <a:p>
            <a:pPr algn="just" eaLnBrk="1" hangingPunct="1">
              <a:lnSpc>
                <a:spcPct val="80000"/>
              </a:lnSpc>
              <a:buFont typeface="Wingdings" panose="05000000000000000000" pitchFamily="2" charset="2"/>
              <a:buChar char="Ø"/>
              <a:defRPr/>
            </a:pPr>
            <a:endParaRPr lang="es-ES" altLang="es-ES" sz="1800" b="1" dirty="0">
              <a:solidFill>
                <a:srgbClr val="000000"/>
              </a:solidFill>
            </a:endParaRPr>
          </a:p>
          <a:p>
            <a:pPr algn="just" eaLnBrk="1" hangingPunct="1">
              <a:lnSpc>
                <a:spcPct val="80000"/>
              </a:lnSpc>
              <a:buFont typeface="Wingdings" panose="05000000000000000000" pitchFamily="2" charset="2"/>
              <a:buChar char="Ø"/>
              <a:defRPr/>
            </a:pPr>
            <a:r>
              <a:rPr lang="es-ES" altLang="es-ES" sz="1800" b="1" dirty="0">
                <a:solidFill>
                  <a:srgbClr val="000000"/>
                </a:solidFill>
              </a:rPr>
              <a:t>OBJETIVOS OPERATIVOS: </a:t>
            </a:r>
            <a:r>
              <a:rPr lang="es-ES" altLang="es-ES" sz="1800" dirty="0">
                <a:solidFill>
                  <a:srgbClr val="000000"/>
                </a:solidFill>
              </a:rPr>
              <a:t>los señala la entidad y se ponderarán con un porcentaje no inferior al 10%. La suma de los porcentajes de todos los objetivos operativos será del 100%.</a:t>
            </a:r>
          </a:p>
          <a:p>
            <a:pPr algn="just" eaLnBrk="1" hangingPunct="1">
              <a:lnSpc>
                <a:spcPct val="80000"/>
              </a:lnSpc>
              <a:buFont typeface="Wingdings" panose="05000000000000000000" pitchFamily="2" charset="2"/>
              <a:buChar char="Ø"/>
              <a:defRPr/>
            </a:pPr>
            <a:endParaRPr lang="es-ES" altLang="es-ES" sz="1800" dirty="0">
              <a:solidFill>
                <a:srgbClr val="000000"/>
              </a:solidFill>
            </a:endParaRPr>
          </a:p>
          <a:p>
            <a:pPr algn="just" eaLnBrk="1" hangingPunct="1">
              <a:lnSpc>
                <a:spcPct val="80000"/>
              </a:lnSpc>
              <a:buFont typeface="Wingdings" panose="05000000000000000000" pitchFamily="2" charset="2"/>
              <a:buChar char="Ø"/>
              <a:defRPr/>
            </a:pPr>
            <a:r>
              <a:rPr lang="es-ES" altLang="es-ES" sz="1800" b="1" dirty="0">
                <a:solidFill>
                  <a:srgbClr val="000000"/>
                </a:solidFill>
              </a:rPr>
              <a:t>INDICADORES: </a:t>
            </a:r>
            <a:r>
              <a:rPr lang="es-ES" altLang="es-ES" sz="1800" dirty="0">
                <a:solidFill>
                  <a:srgbClr val="000000"/>
                </a:solidFill>
              </a:rPr>
              <a:t>de actividad y de resultados, que se seleccionarán de los recogidos en el artículo 3, en función de la línea de actuación y el objetivo específico, y el porcentaje mínimo de cada indicador será de un 5%. </a:t>
            </a:r>
            <a:endParaRPr lang="es-ES" altLang="es-ES" sz="1800" dirty="0"/>
          </a:p>
          <a:p>
            <a:pPr algn="just" eaLnBrk="1" hangingPunct="1">
              <a:lnSpc>
                <a:spcPct val="80000"/>
              </a:lnSpc>
              <a:buFont typeface="Wingdings" panose="05000000000000000000" pitchFamily="2" charset="2"/>
              <a:buChar char="Ø"/>
              <a:defRPr/>
            </a:pPr>
            <a:endParaRPr lang="es-ES" altLang="es-ES" sz="1800" dirty="0"/>
          </a:p>
          <a:p>
            <a:pPr algn="just" eaLnBrk="1" hangingPunct="1">
              <a:lnSpc>
                <a:spcPct val="80000"/>
              </a:lnSpc>
              <a:buFont typeface="Wingdings" panose="05000000000000000000" pitchFamily="2" charset="2"/>
              <a:buChar char="Ø"/>
              <a:defRPr/>
            </a:pPr>
            <a:r>
              <a:rPr lang="es-ES" altLang="es-ES" sz="1800" b="1" dirty="0"/>
              <a:t>PERIODO DE EJECUCIÓN </a:t>
            </a:r>
            <a:r>
              <a:rPr lang="es-ES" altLang="es-ES" sz="1800" dirty="0"/>
              <a:t>( Fechas coincidentes en la solicitud y la memoria del proyecto. La ejecución es en el 2023)</a:t>
            </a:r>
          </a:p>
          <a:p>
            <a:pPr marL="0" indent="0" algn="just" eaLnBrk="1" hangingPunct="1">
              <a:lnSpc>
                <a:spcPct val="80000"/>
              </a:lnSpc>
              <a:buFontTx/>
              <a:buNone/>
              <a:defRPr/>
            </a:pPr>
            <a:endParaRPr lang="es-ES" altLang="es-ES" sz="1800" dirty="0"/>
          </a:p>
          <a:p>
            <a:pPr marL="0" indent="0" algn="just" eaLnBrk="1" hangingPunct="1">
              <a:lnSpc>
                <a:spcPct val="80000"/>
              </a:lnSpc>
              <a:buFontTx/>
              <a:buNone/>
              <a:defRPr/>
            </a:pPr>
            <a:endParaRPr lang="es-ES" altLang="es-ES" sz="1800" dirty="0"/>
          </a:p>
        </p:txBody>
      </p:sp>
      <p:grpSp>
        <p:nvGrpSpPr>
          <p:cNvPr id="41989" name="Grupo 8">
            <a:extLst>
              <a:ext uri="{FF2B5EF4-FFF2-40B4-BE49-F238E27FC236}">
                <a16:creationId xmlns:a16="http://schemas.microsoft.com/office/drawing/2014/main" id="{0D271449-8289-91C1-52FB-58E8F55D702F}"/>
              </a:ext>
            </a:extLst>
          </p:cNvPr>
          <p:cNvGrpSpPr>
            <a:grpSpLocks/>
          </p:cNvGrpSpPr>
          <p:nvPr/>
        </p:nvGrpSpPr>
        <p:grpSpPr bwMode="auto">
          <a:xfrm>
            <a:off x="609600" y="184150"/>
            <a:ext cx="8605838" cy="730250"/>
            <a:chOff x="609600" y="379293"/>
            <a:chExt cx="8605837" cy="729695"/>
          </a:xfrm>
        </p:grpSpPr>
        <p:pic>
          <p:nvPicPr>
            <p:cNvPr id="41990" name="Imagen 9">
              <a:extLst>
                <a:ext uri="{FF2B5EF4-FFF2-40B4-BE49-F238E27FC236}">
                  <a16:creationId xmlns:a16="http://schemas.microsoft.com/office/drawing/2014/main" id="{6234987B-83D4-9CCD-1BC4-D17A02A49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agen 2">
              <a:extLst>
                <a:ext uri="{FF2B5EF4-FFF2-40B4-BE49-F238E27FC236}">
                  <a16:creationId xmlns:a16="http://schemas.microsoft.com/office/drawing/2014/main" id="{65695F5D-41DE-4287-31CE-FB9C69B50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14">
              <a:extLst>
                <a:ext uri="{FF2B5EF4-FFF2-40B4-BE49-F238E27FC236}">
                  <a16:creationId xmlns:a16="http://schemas.microsoft.com/office/drawing/2014/main" id="{4C872A20-B414-B3E7-407B-53C7E5D19D72}"/>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99D73DD5-27BE-A20E-D4C7-F022A005C596}"/>
              </a:ext>
            </a:extLst>
          </p:cNvPr>
          <p:cNvSpPr>
            <a:spLocks noGrp="1" noChangeArrowheads="1"/>
          </p:cNvSpPr>
          <p:nvPr>
            <p:ph type="title"/>
          </p:nvPr>
        </p:nvSpPr>
        <p:spPr>
          <a:xfrm>
            <a:off x="239713" y="1336675"/>
            <a:ext cx="8458200" cy="644525"/>
          </a:xfrm>
        </p:spPr>
        <p:txBody>
          <a:bodyPr/>
          <a:lstStyle/>
          <a:p>
            <a:pPr algn="ctr" eaLnBrk="1" hangingPunct="1"/>
            <a:r>
              <a:rPr lang="es-ES" altLang="es-ES" sz="2000" b="1" dirty="0">
                <a:solidFill>
                  <a:srgbClr val="7030A0"/>
                </a:solidFill>
              </a:rPr>
              <a:t>      LÍNEA DE PROMOCIÓN DE LA IGUALDAD Y NO DISCRIMINACIÓN</a:t>
            </a:r>
          </a:p>
        </p:txBody>
      </p:sp>
      <p:sp>
        <p:nvSpPr>
          <p:cNvPr id="27652" name="Rectangle 3">
            <a:extLst>
              <a:ext uri="{FF2B5EF4-FFF2-40B4-BE49-F238E27FC236}">
                <a16:creationId xmlns:a16="http://schemas.microsoft.com/office/drawing/2014/main" id="{D611DC5A-9885-8BD7-F150-7351B21D746D}"/>
              </a:ext>
            </a:extLst>
          </p:cNvPr>
          <p:cNvSpPr>
            <a:spLocks noGrp="1" noChangeArrowheads="1"/>
          </p:cNvSpPr>
          <p:nvPr>
            <p:ph idx="1"/>
          </p:nvPr>
        </p:nvSpPr>
        <p:spPr>
          <a:xfrm>
            <a:off x="414338" y="1981201"/>
            <a:ext cx="8229600" cy="3657600"/>
          </a:xfrm>
        </p:spPr>
        <p:txBody>
          <a:bodyPr>
            <a:normAutofit lnSpcReduction="10000"/>
          </a:bodyPr>
          <a:lstStyle/>
          <a:p>
            <a:pPr marL="609600" indent="-609600" algn="just" eaLnBrk="1" hangingPunct="1">
              <a:lnSpc>
                <a:spcPct val="80000"/>
              </a:lnSpc>
              <a:defRPr/>
            </a:pPr>
            <a:endParaRPr lang="es-ES" altLang="es-ES" sz="1800" dirty="0"/>
          </a:p>
          <a:p>
            <a:pPr marL="0" indent="0" algn="just" eaLnBrk="1" hangingPunct="1">
              <a:lnSpc>
                <a:spcPct val="80000"/>
              </a:lnSpc>
              <a:buNone/>
              <a:defRPr/>
            </a:pPr>
            <a:r>
              <a:rPr lang="es-ES" altLang="es-ES" sz="7200" dirty="0"/>
              <a:t>	</a:t>
            </a:r>
            <a:r>
              <a:rPr lang="es-ES" altLang="es-ES" sz="1800" b="1" dirty="0"/>
              <a:t>OBJETIVOS ESPECÍFICOS</a:t>
            </a:r>
          </a:p>
          <a:p>
            <a:pPr marL="609600" indent="-609600" algn="just" eaLnBrk="1" hangingPunct="1">
              <a:lnSpc>
                <a:spcPct val="80000"/>
              </a:lnSpc>
              <a:buFontTx/>
              <a:buNone/>
              <a:defRPr/>
            </a:pPr>
            <a:r>
              <a:rPr lang="es-ES" altLang="es-ES" sz="1800" dirty="0"/>
              <a:t>	</a:t>
            </a:r>
            <a:endParaRPr lang="es-ES" altLang="es-ES" sz="1600" dirty="0"/>
          </a:p>
          <a:p>
            <a:pPr marL="457200" lvl="1" indent="0" algn="just" eaLnBrk="1" hangingPunct="1">
              <a:lnSpc>
                <a:spcPct val="80000"/>
              </a:lnSpc>
              <a:buFontTx/>
              <a:buNone/>
              <a:defRPr/>
            </a:pPr>
            <a:r>
              <a:rPr lang="es-ES" sz="1800" b="1" dirty="0">
                <a:solidFill>
                  <a:schemeClr val="accent1">
                    <a:lumMod val="75000"/>
                  </a:schemeClr>
                </a:solidFill>
                <a:ea typeface="Calibri" panose="020F0502020204030204" pitchFamily="34" charset="0"/>
              </a:rPr>
              <a:t>1.</a:t>
            </a:r>
            <a:r>
              <a:rPr lang="es-ES" sz="1800" dirty="0">
                <a:ea typeface="Calibri" panose="020F0502020204030204" pitchFamily="34" charset="0"/>
              </a:rPr>
              <a:t> Promover la igualdad de género y la no discriminación en todos los ámbitos de la vida, favoreciendo el acceso al empleo, la formación y a todo tipo de recursos, promoviendo la corresponsabilidad y la conciliación de la vida laboral y personal, así como el empoderamiento y la participación social de las mujeres y niñas.</a:t>
            </a:r>
          </a:p>
          <a:p>
            <a:pPr marL="800100" lvl="1" indent="-342900" algn="just" eaLnBrk="1" hangingPunct="1">
              <a:lnSpc>
                <a:spcPct val="80000"/>
              </a:lnSpc>
              <a:buFontTx/>
              <a:buAutoNum type="arabicPeriod"/>
              <a:defRPr/>
            </a:pPr>
            <a:endParaRPr lang="es-ES" sz="1800" dirty="0">
              <a:ea typeface="Calibri" panose="020F0502020204030204" pitchFamily="34" charset="0"/>
            </a:endParaRPr>
          </a:p>
          <a:p>
            <a:pPr marL="457200" lvl="1" indent="0" algn="just" eaLnBrk="1" hangingPunct="1">
              <a:lnSpc>
                <a:spcPct val="80000"/>
              </a:lnSpc>
              <a:buFontTx/>
              <a:buNone/>
              <a:defRPr/>
            </a:pPr>
            <a:r>
              <a:rPr lang="es-ES" sz="1800" b="1" dirty="0">
                <a:solidFill>
                  <a:schemeClr val="accent1">
                    <a:lumMod val="75000"/>
                  </a:schemeClr>
                </a:solidFill>
                <a:ea typeface="Calibri" panose="020F0502020204030204" pitchFamily="34" charset="0"/>
              </a:rPr>
              <a:t>2.</a:t>
            </a:r>
            <a:r>
              <a:rPr lang="es-ES" sz="1800" dirty="0">
                <a:ea typeface="Calibri" panose="020F0502020204030204" pitchFamily="34" charset="0"/>
              </a:rPr>
              <a:t> Mejorar la inclusión social, educativa y laboral de la población gitana, promover el empoderamiento de las mujeres gitanas y prevenir la violencia de género.</a:t>
            </a:r>
            <a:endParaRPr lang="es-ES" altLang="es-ES" sz="1800" dirty="0"/>
          </a:p>
          <a:p>
            <a:pPr marL="457200" lvl="1" indent="0" algn="just" eaLnBrk="1" hangingPunct="1">
              <a:lnSpc>
                <a:spcPct val="80000"/>
              </a:lnSpc>
              <a:buFontTx/>
              <a:buNone/>
              <a:defRPr/>
            </a:pPr>
            <a:endParaRPr lang="es-ES" altLang="es-ES" sz="1600" dirty="0"/>
          </a:p>
        </p:txBody>
      </p:sp>
      <p:grpSp>
        <p:nvGrpSpPr>
          <p:cNvPr id="43013" name="Grupo 12">
            <a:extLst>
              <a:ext uri="{FF2B5EF4-FFF2-40B4-BE49-F238E27FC236}">
                <a16:creationId xmlns:a16="http://schemas.microsoft.com/office/drawing/2014/main" id="{626EF707-ABC4-3E36-DD21-C51D9D372608}"/>
              </a:ext>
            </a:extLst>
          </p:cNvPr>
          <p:cNvGrpSpPr>
            <a:grpSpLocks/>
          </p:cNvGrpSpPr>
          <p:nvPr/>
        </p:nvGrpSpPr>
        <p:grpSpPr bwMode="auto">
          <a:xfrm>
            <a:off x="609600" y="184150"/>
            <a:ext cx="8605838" cy="730250"/>
            <a:chOff x="609600" y="379293"/>
            <a:chExt cx="8605837" cy="729695"/>
          </a:xfrm>
        </p:grpSpPr>
        <p:pic>
          <p:nvPicPr>
            <p:cNvPr id="43014" name="Imagen 13">
              <a:extLst>
                <a:ext uri="{FF2B5EF4-FFF2-40B4-BE49-F238E27FC236}">
                  <a16:creationId xmlns:a16="http://schemas.microsoft.com/office/drawing/2014/main" id="{465F0D23-CAE5-6077-F228-BC1F10BEC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agen 2">
              <a:extLst>
                <a:ext uri="{FF2B5EF4-FFF2-40B4-BE49-F238E27FC236}">
                  <a16:creationId xmlns:a16="http://schemas.microsoft.com/office/drawing/2014/main" id="{35D01049-A5A0-1B02-0EF4-AAD74F353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4">
              <a:extLst>
                <a:ext uri="{FF2B5EF4-FFF2-40B4-BE49-F238E27FC236}">
                  <a16:creationId xmlns:a16="http://schemas.microsoft.com/office/drawing/2014/main" id="{49DEC10B-7C85-0C24-58E3-419D8337D4C9}"/>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F17B981D-0D67-ED86-82D4-3CBC1FC35B96}"/>
              </a:ext>
            </a:extLst>
          </p:cNvPr>
          <p:cNvSpPr>
            <a:spLocks noGrp="1" noChangeArrowheads="1"/>
          </p:cNvSpPr>
          <p:nvPr>
            <p:ph type="title"/>
          </p:nvPr>
        </p:nvSpPr>
        <p:spPr>
          <a:xfrm>
            <a:off x="239713" y="1371600"/>
            <a:ext cx="8458200" cy="1143000"/>
          </a:xfrm>
        </p:spPr>
        <p:txBody>
          <a:bodyPr/>
          <a:lstStyle/>
          <a:p>
            <a:pPr algn="ctr" eaLnBrk="1" hangingPunct="1"/>
            <a:r>
              <a:rPr lang="es-ES" altLang="es-ES" sz="2000" b="1" dirty="0">
                <a:solidFill>
                  <a:srgbClr val="7030A0"/>
                </a:solidFill>
              </a:rPr>
              <a:t>        LÍNEA DE PROTECCIÓN Y PROMOCIÓN DE LOS DERECHOS DE LAS PERSONAS LGTBI</a:t>
            </a:r>
          </a:p>
        </p:txBody>
      </p:sp>
      <p:sp>
        <p:nvSpPr>
          <p:cNvPr id="27652" name="Rectangle 3">
            <a:extLst>
              <a:ext uri="{FF2B5EF4-FFF2-40B4-BE49-F238E27FC236}">
                <a16:creationId xmlns:a16="http://schemas.microsoft.com/office/drawing/2014/main" id="{4F30954F-73AD-E6F1-3A89-BD9DC9DC3FC5}"/>
              </a:ext>
            </a:extLst>
          </p:cNvPr>
          <p:cNvSpPr>
            <a:spLocks noGrp="1" noChangeArrowheads="1"/>
          </p:cNvSpPr>
          <p:nvPr>
            <p:ph idx="1"/>
          </p:nvPr>
        </p:nvSpPr>
        <p:spPr>
          <a:xfrm>
            <a:off x="414338" y="2895600"/>
            <a:ext cx="8458200" cy="2286000"/>
          </a:xfrm>
        </p:spPr>
        <p:txBody>
          <a:bodyPr>
            <a:normAutofit lnSpcReduction="10000"/>
          </a:bodyPr>
          <a:lstStyle/>
          <a:p>
            <a:pPr marL="609600" indent="-609600" algn="just" eaLnBrk="1" hangingPunct="1">
              <a:lnSpc>
                <a:spcPct val="80000"/>
              </a:lnSpc>
              <a:defRPr/>
            </a:pPr>
            <a:endParaRPr lang="es-ES" altLang="es-ES" sz="1800" dirty="0"/>
          </a:p>
          <a:p>
            <a:pPr marL="0" indent="0" algn="just" eaLnBrk="1" hangingPunct="1">
              <a:lnSpc>
                <a:spcPct val="80000"/>
              </a:lnSpc>
              <a:buNone/>
              <a:defRPr/>
            </a:pPr>
            <a:r>
              <a:rPr lang="es-ES" altLang="es-ES" sz="1800" dirty="0"/>
              <a:t>       </a:t>
            </a:r>
            <a:r>
              <a:rPr lang="es-ES" altLang="es-ES" sz="1800" b="1" dirty="0"/>
              <a:t>OBJETIVOS ESPECÍFICOS</a:t>
            </a:r>
          </a:p>
          <a:p>
            <a:pPr marL="609600" indent="-609600" algn="just" eaLnBrk="1" hangingPunct="1">
              <a:lnSpc>
                <a:spcPct val="80000"/>
              </a:lnSpc>
              <a:buFontTx/>
              <a:buNone/>
              <a:defRPr/>
            </a:pPr>
            <a:r>
              <a:rPr lang="es-ES" altLang="es-ES" sz="1800" dirty="0"/>
              <a:t>	</a:t>
            </a:r>
            <a:endParaRPr lang="es-ES" altLang="es-ES" sz="1600" dirty="0"/>
          </a:p>
          <a:p>
            <a:pPr marL="457200" lvl="1" indent="0" algn="just" eaLnBrk="1" hangingPunct="1">
              <a:lnSpc>
                <a:spcPct val="80000"/>
              </a:lnSpc>
              <a:buFontTx/>
              <a:buNone/>
              <a:defRPr/>
            </a:pPr>
            <a:r>
              <a:rPr lang="es-ES" sz="1800" b="1" dirty="0">
                <a:solidFill>
                  <a:schemeClr val="accent1">
                    <a:lumMod val="75000"/>
                  </a:schemeClr>
                </a:solidFill>
              </a:rPr>
              <a:t>3. </a:t>
            </a:r>
            <a:r>
              <a:rPr lang="es-ES" sz="1800" dirty="0"/>
              <a:t>Proteger y promover los derechos y oportunidades de las Personas LGTBI, erradicar su discriminación y fomentar actitudes de respeto hacia ellas, así como atender sus necesidades de manera integral. </a:t>
            </a:r>
          </a:p>
          <a:p>
            <a:pPr marL="0" indent="0" algn="just" eaLnBrk="1" hangingPunct="1">
              <a:lnSpc>
                <a:spcPct val="80000"/>
              </a:lnSpc>
              <a:buNone/>
              <a:defRPr/>
            </a:pPr>
            <a:endParaRPr lang="es-ES" altLang="es-ES" sz="1800" dirty="0"/>
          </a:p>
          <a:p>
            <a:pPr marL="0" indent="0" algn="just" eaLnBrk="1" hangingPunct="1">
              <a:lnSpc>
                <a:spcPct val="80000"/>
              </a:lnSpc>
              <a:buNone/>
              <a:defRPr/>
            </a:pPr>
            <a:r>
              <a:rPr lang="es-ES" altLang="es-ES" sz="1800" b="1" dirty="0"/>
              <a:t>	</a:t>
            </a:r>
            <a:endParaRPr lang="es-ES" sz="1800" dirty="0"/>
          </a:p>
          <a:p>
            <a:pPr marL="457200" lvl="1" indent="0" algn="just" eaLnBrk="1" hangingPunct="1">
              <a:lnSpc>
                <a:spcPct val="80000"/>
              </a:lnSpc>
              <a:buFontTx/>
              <a:buNone/>
              <a:defRPr/>
            </a:pPr>
            <a:endParaRPr lang="es-ES" sz="1600" dirty="0">
              <a:ea typeface="Calibri" panose="020F0502020204030204" pitchFamily="34" charset="0"/>
            </a:endParaRPr>
          </a:p>
          <a:p>
            <a:pPr marL="457200" lvl="1" indent="0" algn="just" eaLnBrk="1" hangingPunct="1">
              <a:lnSpc>
                <a:spcPct val="80000"/>
              </a:lnSpc>
              <a:buFontTx/>
              <a:buNone/>
              <a:defRPr/>
            </a:pPr>
            <a:endParaRPr lang="es-ES" altLang="es-ES" sz="1600" dirty="0"/>
          </a:p>
          <a:p>
            <a:pPr marL="457200" lvl="1" indent="0" algn="just" eaLnBrk="1" hangingPunct="1">
              <a:lnSpc>
                <a:spcPct val="80000"/>
              </a:lnSpc>
              <a:buFontTx/>
              <a:buNone/>
              <a:defRPr/>
            </a:pPr>
            <a:endParaRPr lang="es-ES" altLang="es-ES" sz="1600" dirty="0"/>
          </a:p>
        </p:txBody>
      </p:sp>
      <p:grpSp>
        <p:nvGrpSpPr>
          <p:cNvPr id="45061" name="Grupo 8">
            <a:extLst>
              <a:ext uri="{FF2B5EF4-FFF2-40B4-BE49-F238E27FC236}">
                <a16:creationId xmlns:a16="http://schemas.microsoft.com/office/drawing/2014/main" id="{E9A195CA-FBD4-4EDD-F746-6A0C52E28B75}"/>
              </a:ext>
            </a:extLst>
          </p:cNvPr>
          <p:cNvGrpSpPr>
            <a:grpSpLocks/>
          </p:cNvGrpSpPr>
          <p:nvPr/>
        </p:nvGrpSpPr>
        <p:grpSpPr bwMode="auto">
          <a:xfrm>
            <a:off x="609600" y="184150"/>
            <a:ext cx="8605838" cy="730250"/>
            <a:chOff x="609600" y="379293"/>
            <a:chExt cx="8605837" cy="729695"/>
          </a:xfrm>
        </p:grpSpPr>
        <p:pic>
          <p:nvPicPr>
            <p:cNvPr id="45062" name="Imagen 9">
              <a:extLst>
                <a:ext uri="{FF2B5EF4-FFF2-40B4-BE49-F238E27FC236}">
                  <a16:creationId xmlns:a16="http://schemas.microsoft.com/office/drawing/2014/main" id="{CED86481-6E6E-389B-DC00-BEBED9F1F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agen 2">
              <a:extLst>
                <a:ext uri="{FF2B5EF4-FFF2-40B4-BE49-F238E27FC236}">
                  <a16:creationId xmlns:a16="http://schemas.microsoft.com/office/drawing/2014/main" id="{B542725E-6D83-A778-3B55-C6D27AE78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4">
              <a:extLst>
                <a:ext uri="{FF2B5EF4-FFF2-40B4-BE49-F238E27FC236}">
                  <a16:creationId xmlns:a16="http://schemas.microsoft.com/office/drawing/2014/main" id="{2CEB634C-756C-FBDF-8FBA-5481AB65DA42}"/>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ítulo 1">
            <a:extLst>
              <a:ext uri="{FF2B5EF4-FFF2-40B4-BE49-F238E27FC236}">
                <a16:creationId xmlns:a16="http://schemas.microsoft.com/office/drawing/2014/main" id="{913387C7-2CE2-F5D1-90CF-8DAB301CE795}"/>
              </a:ext>
            </a:extLst>
          </p:cNvPr>
          <p:cNvSpPr>
            <a:spLocks noGrp="1" noChangeArrowheads="1"/>
          </p:cNvSpPr>
          <p:nvPr>
            <p:ph type="title"/>
          </p:nvPr>
        </p:nvSpPr>
        <p:spPr>
          <a:xfrm>
            <a:off x="457200" y="990600"/>
            <a:ext cx="8229600" cy="493850"/>
          </a:xfrm>
        </p:spPr>
        <p:txBody>
          <a:bodyPr/>
          <a:lstStyle/>
          <a:p>
            <a:pPr algn="ctr"/>
            <a:br>
              <a:rPr lang="es-ES" altLang="es-ES" sz="2400" dirty="0">
                <a:solidFill>
                  <a:srgbClr val="000000"/>
                </a:solidFill>
              </a:rPr>
            </a:br>
            <a:br>
              <a:rPr lang="es-ES" altLang="es-ES" sz="2400" dirty="0">
                <a:solidFill>
                  <a:srgbClr val="000000"/>
                </a:solidFill>
              </a:rPr>
            </a:br>
            <a:r>
              <a:rPr lang="es-ES" altLang="es-ES" sz="2400" dirty="0">
                <a:solidFill>
                  <a:srgbClr val="000000"/>
                </a:solidFill>
              </a:rPr>
              <a:t>     </a:t>
            </a:r>
            <a:r>
              <a:rPr lang="es-ES" altLang="es-ES" sz="2000" b="1" dirty="0">
                <a:solidFill>
                  <a:srgbClr val="7030A0"/>
                </a:solidFill>
              </a:rPr>
              <a:t>LÍNEA DE PREVENCIÓN Y ATENCIÓN FRENTE A  LA VIOLENCIA DE GÉNERO</a:t>
            </a:r>
            <a:br>
              <a:rPr lang="es-ES" altLang="es-ES" sz="2200" b="1" dirty="0">
                <a:solidFill>
                  <a:schemeClr val="accent2"/>
                </a:solidFill>
              </a:rPr>
            </a:br>
            <a:endParaRPr lang="es-ES" altLang="es-ES" sz="2200" b="1" dirty="0">
              <a:solidFill>
                <a:schemeClr val="accent2"/>
              </a:solidFill>
            </a:endParaRPr>
          </a:p>
        </p:txBody>
      </p:sp>
      <p:sp>
        <p:nvSpPr>
          <p:cNvPr id="23556" name="Rectangle 3">
            <a:extLst>
              <a:ext uri="{FF2B5EF4-FFF2-40B4-BE49-F238E27FC236}">
                <a16:creationId xmlns:a16="http://schemas.microsoft.com/office/drawing/2014/main" id="{92F362A5-E42C-7CD3-C8F6-F0C1047930FC}"/>
              </a:ext>
            </a:extLst>
          </p:cNvPr>
          <p:cNvSpPr txBox="1">
            <a:spLocks noChangeArrowheads="1"/>
          </p:cNvSpPr>
          <p:nvPr/>
        </p:nvSpPr>
        <p:spPr bwMode="auto">
          <a:xfrm>
            <a:off x="381000" y="1484450"/>
            <a:ext cx="8229600" cy="4687750"/>
          </a:xfrm>
          <a:prstGeom prst="rect">
            <a:avLst/>
          </a:prstGeom>
          <a:noFill/>
          <a:ln>
            <a:noFill/>
          </a:ln>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80000"/>
              </a:lnSpc>
              <a:buNone/>
              <a:defRPr/>
            </a:pPr>
            <a:endParaRPr lang="es-ES" altLang="es-ES" sz="1800" dirty="0"/>
          </a:p>
          <a:p>
            <a:pPr marL="0" indent="0" algn="just" eaLnBrk="1" hangingPunct="1">
              <a:lnSpc>
                <a:spcPct val="80000"/>
              </a:lnSpc>
              <a:buNone/>
              <a:defRPr/>
            </a:pPr>
            <a:r>
              <a:rPr lang="es-ES" altLang="es-ES" sz="1800" dirty="0"/>
              <a:t>      </a:t>
            </a:r>
          </a:p>
          <a:p>
            <a:pPr marL="0" indent="0" algn="just" eaLnBrk="1" hangingPunct="1">
              <a:lnSpc>
                <a:spcPct val="80000"/>
              </a:lnSpc>
              <a:buNone/>
              <a:defRPr/>
            </a:pPr>
            <a:r>
              <a:rPr lang="es-ES" altLang="es-ES" sz="1800" b="1" dirty="0"/>
              <a:t>      OBJETIVOS ESPECÍFICOS</a:t>
            </a:r>
          </a:p>
          <a:p>
            <a:pPr algn="just" eaLnBrk="1" hangingPunct="1">
              <a:lnSpc>
                <a:spcPct val="80000"/>
              </a:lnSpc>
              <a:buFontTx/>
              <a:buNone/>
              <a:defRPr/>
            </a:pPr>
            <a:r>
              <a:rPr lang="es-ES" altLang="es-ES" sz="1800" dirty="0">
                <a:solidFill>
                  <a:srgbClr val="FF0000"/>
                </a:solidFill>
              </a:rPr>
              <a:t>	</a:t>
            </a:r>
            <a:endParaRPr lang="es-ES" altLang="es-ES" sz="1600" dirty="0">
              <a:solidFill>
                <a:srgbClr val="FF0000"/>
              </a:solidFill>
            </a:endParaRPr>
          </a:p>
          <a:p>
            <a:pPr marL="457200" lvl="1" indent="0" algn="just" eaLnBrk="1" hangingPunct="1">
              <a:lnSpc>
                <a:spcPct val="80000"/>
              </a:lnSpc>
              <a:buFontTx/>
              <a:buNone/>
              <a:defRPr/>
            </a:pPr>
            <a:r>
              <a:rPr lang="es-ES" sz="1800" b="1" dirty="0">
                <a:solidFill>
                  <a:schemeClr val="accent1">
                    <a:lumMod val="75000"/>
                  </a:schemeClr>
                </a:solidFill>
              </a:rPr>
              <a:t>4.</a:t>
            </a:r>
            <a:r>
              <a:rPr lang="es-ES" sz="1800" dirty="0"/>
              <a:t> Detectar casos de violencia, dar respuesta y atender a las mujeres víctimas de violencia y protegerlas contra todas las formas de violencia incluyendo el apoyo y el acompañamiento para procurar su reparación y recuperación personal </a:t>
            </a:r>
          </a:p>
          <a:p>
            <a:pPr marL="457200" lvl="1" indent="0" algn="just" eaLnBrk="1" hangingPunct="1">
              <a:lnSpc>
                <a:spcPct val="80000"/>
              </a:lnSpc>
              <a:buFontTx/>
              <a:buNone/>
              <a:defRPr/>
            </a:pPr>
            <a:endParaRPr lang="es-ES" altLang="es-ES" sz="1800" dirty="0">
              <a:latin typeface="+mn-lt"/>
            </a:endParaRPr>
          </a:p>
          <a:p>
            <a:pPr marL="457200" lvl="1" indent="0" algn="just" eaLnBrk="1" hangingPunct="1">
              <a:lnSpc>
                <a:spcPct val="80000"/>
              </a:lnSpc>
              <a:buFontTx/>
              <a:buNone/>
              <a:defRPr/>
            </a:pPr>
            <a:r>
              <a:rPr lang="es-ES" sz="1800" b="1" dirty="0">
                <a:solidFill>
                  <a:schemeClr val="accent1">
                    <a:lumMod val="75000"/>
                  </a:schemeClr>
                </a:solidFill>
              </a:rPr>
              <a:t>5. </a:t>
            </a:r>
            <a:r>
              <a:rPr lang="es-ES" sz="1800" dirty="0"/>
              <a:t>Fortalecer las capacidades de las mujeres víctimas de violencia, en el acceso al empleo, facilitando su desarrollo profesional y autonomía económica y removiendo las barreras derivadas de su posición en el mercado laboral</a:t>
            </a:r>
          </a:p>
          <a:p>
            <a:pPr marL="457200" lvl="1" indent="0" algn="just" eaLnBrk="1" hangingPunct="1">
              <a:lnSpc>
                <a:spcPct val="80000"/>
              </a:lnSpc>
              <a:buFontTx/>
              <a:buNone/>
              <a:defRPr/>
            </a:pPr>
            <a:endParaRPr lang="es-ES" altLang="es-ES" sz="1800" dirty="0">
              <a:latin typeface="+mn-lt"/>
            </a:endParaRPr>
          </a:p>
          <a:p>
            <a:pPr marL="457200" lvl="1" indent="0" algn="just" eaLnBrk="1" hangingPunct="1">
              <a:lnSpc>
                <a:spcPct val="80000"/>
              </a:lnSpc>
              <a:buFontTx/>
              <a:buNone/>
              <a:defRPr/>
            </a:pPr>
            <a:r>
              <a:rPr lang="es-ES" sz="1800" b="1" dirty="0">
                <a:solidFill>
                  <a:schemeClr val="accent1">
                    <a:lumMod val="75000"/>
                  </a:schemeClr>
                </a:solidFill>
              </a:rPr>
              <a:t>6.</a:t>
            </a:r>
            <a:r>
              <a:rPr lang="es-ES" sz="1800" dirty="0"/>
              <a:t> Procurar la educación, sensibilización y concienciación de la población sobre la violencia de género fomentando actitudes, creencias y valores positivos que prevengan cualquier tipo de violencia de género</a:t>
            </a:r>
            <a:endParaRPr lang="es-ES" altLang="es-ES" sz="1800" dirty="0">
              <a:latin typeface="+mn-lt"/>
            </a:endParaRPr>
          </a:p>
          <a:p>
            <a:pPr lvl="1" algn="just" eaLnBrk="1" hangingPunct="1">
              <a:lnSpc>
                <a:spcPct val="150000"/>
              </a:lnSpc>
              <a:buFontTx/>
              <a:buNone/>
              <a:defRPr/>
            </a:pPr>
            <a:endParaRPr lang="es-ES" altLang="es-ES" sz="1400" dirty="0">
              <a:latin typeface="+mn-lt"/>
            </a:endParaRPr>
          </a:p>
          <a:p>
            <a:pPr lvl="1" algn="just" eaLnBrk="1" hangingPunct="1">
              <a:lnSpc>
                <a:spcPct val="80000"/>
              </a:lnSpc>
              <a:buFontTx/>
              <a:buNone/>
              <a:defRPr/>
            </a:pPr>
            <a:r>
              <a:rPr lang="es-ES" altLang="es-ES" sz="1400" dirty="0">
                <a:latin typeface="+mn-lt"/>
              </a:rPr>
              <a:t>	</a:t>
            </a:r>
          </a:p>
        </p:txBody>
      </p:sp>
      <p:grpSp>
        <p:nvGrpSpPr>
          <p:cNvPr id="47109" name="Grupo 4">
            <a:extLst>
              <a:ext uri="{FF2B5EF4-FFF2-40B4-BE49-F238E27FC236}">
                <a16:creationId xmlns:a16="http://schemas.microsoft.com/office/drawing/2014/main" id="{32A6531B-DE0A-F3A4-903D-F46A075A2BE7}"/>
              </a:ext>
            </a:extLst>
          </p:cNvPr>
          <p:cNvGrpSpPr>
            <a:grpSpLocks/>
          </p:cNvGrpSpPr>
          <p:nvPr/>
        </p:nvGrpSpPr>
        <p:grpSpPr bwMode="auto">
          <a:xfrm>
            <a:off x="609600" y="184150"/>
            <a:ext cx="8605838" cy="730250"/>
            <a:chOff x="609600" y="379293"/>
            <a:chExt cx="8605837" cy="729695"/>
          </a:xfrm>
        </p:grpSpPr>
        <p:pic>
          <p:nvPicPr>
            <p:cNvPr id="47110" name="Imagen 5">
              <a:extLst>
                <a:ext uri="{FF2B5EF4-FFF2-40B4-BE49-F238E27FC236}">
                  <a16:creationId xmlns:a16="http://schemas.microsoft.com/office/drawing/2014/main" id="{77B1A51E-6A7E-C18D-CA0D-77B465E5A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agen 2">
              <a:extLst>
                <a:ext uri="{FF2B5EF4-FFF2-40B4-BE49-F238E27FC236}">
                  <a16:creationId xmlns:a16="http://schemas.microsoft.com/office/drawing/2014/main" id="{A43A545C-A5B4-4CEA-DD9F-0D1E28FD5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Rectangle 14">
              <a:extLst>
                <a:ext uri="{FF2B5EF4-FFF2-40B4-BE49-F238E27FC236}">
                  <a16:creationId xmlns:a16="http://schemas.microsoft.com/office/drawing/2014/main" id="{D08C6EB6-ABEF-2A8B-03BA-867B28B316C5}"/>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959961CB-71A8-2635-4C7F-59D1D65BA098}"/>
              </a:ext>
            </a:extLst>
          </p:cNvPr>
          <p:cNvSpPr>
            <a:spLocks noGrp="1" noChangeArrowheads="1"/>
          </p:cNvSpPr>
          <p:nvPr>
            <p:ph type="title"/>
          </p:nvPr>
        </p:nvSpPr>
        <p:spPr>
          <a:xfrm>
            <a:off x="533400" y="1371600"/>
            <a:ext cx="8229600" cy="1143000"/>
          </a:xfrm>
        </p:spPr>
        <p:txBody>
          <a:bodyPr/>
          <a:lstStyle/>
          <a:p>
            <a:pPr algn="ctr" eaLnBrk="1" hangingPunct="1"/>
            <a:r>
              <a:rPr lang="es-ES" altLang="es-ES" sz="2000" b="1" dirty="0">
                <a:solidFill>
                  <a:srgbClr val="7030A0"/>
                </a:solidFill>
              </a:rPr>
              <a:t>A CONTEMPLAR EN SOLICITUD Y ANEXOS</a:t>
            </a:r>
          </a:p>
        </p:txBody>
      </p:sp>
      <p:sp>
        <p:nvSpPr>
          <p:cNvPr id="34820" name="Rectangle 3">
            <a:extLst>
              <a:ext uri="{FF2B5EF4-FFF2-40B4-BE49-F238E27FC236}">
                <a16:creationId xmlns:a16="http://schemas.microsoft.com/office/drawing/2014/main" id="{0027D0BD-B2CB-FEA0-DC76-A03A035E04E9}"/>
              </a:ext>
            </a:extLst>
          </p:cNvPr>
          <p:cNvSpPr>
            <a:spLocks noGrp="1" noChangeArrowheads="1"/>
          </p:cNvSpPr>
          <p:nvPr>
            <p:ph idx="1"/>
          </p:nvPr>
        </p:nvSpPr>
        <p:spPr>
          <a:xfrm>
            <a:off x="457200" y="2362200"/>
            <a:ext cx="8229600" cy="3883025"/>
          </a:xfrm>
        </p:spPr>
        <p:txBody>
          <a:bodyPr/>
          <a:lstStyle/>
          <a:p>
            <a:pPr eaLnBrk="1" hangingPunct="1">
              <a:buFontTx/>
              <a:buNone/>
              <a:defRPr/>
            </a:pPr>
            <a:r>
              <a:rPr lang="es-ES" altLang="es-ES" sz="2400" dirty="0"/>
              <a:t>	</a:t>
            </a:r>
          </a:p>
          <a:p>
            <a:pPr eaLnBrk="1" hangingPunct="1">
              <a:buFontTx/>
              <a:buNone/>
              <a:defRPr/>
            </a:pPr>
            <a:r>
              <a:rPr lang="es-ES" altLang="es-ES" sz="1800" dirty="0"/>
              <a:t>      DEBE HABER COHERENCIA ENTRE:</a:t>
            </a:r>
          </a:p>
          <a:p>
            <a:pPr eaLnBrk="1" hangingPunct="1">
              <a:buFontTx/>
              <a:buNone/>
              <a:defRPr/>
            </a:pPr>
            <a:endParaRPr lang="es-ES" altLang="es-ES" sz="1800" dirty="0"/>
          </a:p>
          <a:p>
            <a:pPr lvl="1" eaLnBrk="1" hangingPunct="1">
              <a:buFont typeface="Wingdings" panose="05000000000000000000" pitchFamily="2" charset="2"/>
              <a:buChar char="Ø"/>
              <a:defRPr/>
            </a:pPr>
            <a:r>
              <a:rPr lang="es-ES" altLang="es-ES" sz="1800" b="1" dirty="0"/>
              <a:t>PROYECTO</a:t>
            </a:r>
            <a:r>
              <a:rPr lang="es-ES" altLang="es-ES" sz="1800" dirty="0"/>
              <a:t> PRESENTADO (lo que se pretende hacer)</a:t>
            </a:r>
          </a:p>
          <a:p>
            <a:pPr lvl="1" eaLnBrk="1" hangingPunct="1">
              <a:buFont typeface="Wingdings" panose="05000000000000000000" pitchFamily="2" charset="2"/>
              <a:buChar char="Ø"/>
              <a:defRPr/>
            </a:pPr>
            <a:endParaRPr lang="es-ES" altLang="es-ES" sz="1800" dirty="0"/>
          </a:p>
          <a:p>
            <a:pPr lvl="1" eaLnBrk="1" hangingPunct="1">
              <a:buFont typeface="Wingdings" panose="05000000000000000000" pitchFamily="2" charset="2"/>
              <a:buChar char="Ø"/>
              <a:defRPr/>
            </a:pPr>
            <a:r>
              <a:rPr lang="es-ES" altLang="es-ES" sz="1800" b="1" dirty="0"/>
              <a:t>MEMORIA</a:t>
            </a:r>
            <a:r>
              <a:rPr lang="es-ES" altLang="es-ES" sz="1800" dirty="0"/>
              <a:t> EN LA JUSTIFICACIÓN (lo que finalmente se ha realizado)</a:t>
            </a:r>
          </a:p>
          <a:p>
            <a:pPr lvl="1" eaLnBrk="1" hangingPunct="1">
              <a:buFont typeface="Wingdings" panose="05000000000000000000" pitchFamily="2" charset="2"/>
              <a:buChar char="Ø"/>
              <a:defRPr/>
            </a:pPr>
            <a:endParaRPr lang="es-ES" altLang="es-ES" sz="1800" dirty="0"/>
          </a:p>
          <a:p>
            <a:pPr lvl="1" eaLnBrk="1" hangingPunct="1">
              <a:buFont typeface="Wingdings" panose="05000000000000000000" pitchFamily="2" charset="2"/>
              <a:buChar char="Ø"/>
              <a:defRPr/>
            </a:pPr>
            <a:r>
              <a:rPr lang="es-ES" altLang="es-ES" sz="1800" b="1" dirty="0"/>
              <a:t>JUSTIFICACIÓN</a:t>
            </a:r>
            <a:r>
              <a:rPr lang="es-ES" altLang="es-ES" sz="1800" dirty="0"/>
              <a:t> (Documentos justificativos)</a:t>
            </a:r>
          </a:p>
          <a:p>
            <a:pPr marL="457200" lvl="1" indent="0" eaLnBrk="1" hangingPunct="1">
              <a:buFontTx/>
              <a:buNone/>
              <a:defRPr/>
            </a:pPr>
            <a:endParaRPr lang="es-ES" altLang="es-ES" sz="2400" dirty="0"/>
          </a:p>
        </p:txBody>
      </p:sp>
      <p:grpSp>
        <p:nvGrpSpPr>
          <p:cNvPr id="48133" name="Grupo 4">
            <a:extLst>
              <a:ext uri="{FF2B5EF4-FFF2-40B4-BE49-F238E27FC236}">
                <a16:creationId xmlns:a16="http://schemas.microsoft.com/office/drawing/2014/main" id="{64636B54-279A-F715-132C-DAD4F0905401}"/>
              </a:ext>
            </a:extLst>
          </p:cNvPr>
          <p:cNvGrpSpPr>
            <a:grpSpLocks/>
          </p:cNvGrpSpPr>
          <p:nvPr/>
        </p:nvGrpSpPr>
        <p:grpSpPr bwMode="auto">
          <a:xfrm>
            <a:off x="609600" y="184150"/>
            <a:ext cx="8605838" cy="730250"/>
            <a:chOff x="609600" y="379293"/>
            <a:chExt cx="8605837" cy="729695"/>
          </a:xfrm>
        </p:grpSpPr>
        <p:pic>
          <p:nvPicPr>
            <p:cNvPr id="48134" name="Imagen 5">
              <a:extLst>
                <a:ext uri="{FF2B5EF4-FFF2-40B4-BE49-F238E27FC236}">
                  <a16:creationId xmlns:a16="http://schemas.microsoft.com/office/drawing/2014/main" id="{145A2E54-F0D4-B7EC-D09B-0CB753F22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agen 2">
              <a:extLst>
                <a:ext uri="{FF2B5EF4-FFF2-40B4-BE49-F238E27FC236}">
                  <a16:creationId xmlns:a16="http://schemas.microsoft.com/office/drawing/2014/main" id="{9FE07BE7-FC9F-F6C4-0265-EB3F1E95B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14">
              <a:extLst>
                <a:ext uri="{FF2B5EF4-FFF2-40B4-BE49-F238E27FC236}">
                  <a16:creationId xmlns:a16="http://schemas.microsoft.com/office/drawing/2014/main" id="{E76B0170-DBD5-0BB5-44F9-D467ADFFC116}"/>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212688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2FD6B0F0-F208-E8D1-D5D3-A5A404240F9C}"/>
              </a:ext>
            </a:extLst>
          </p:cNvPr>
          <p:cNvSpPr>
            <a:spLocks noGrp="1" noChangeArrowheads="1"/>
          </p:cNvSpPr>
          <p:nvPr>
            <p:ph type="title"/>
          </p:nvPr>
        </p:nvSpPr>
        <p:spPr>
          <a:xfrm>
            <a:off x="609600" y="1157288"/>
            <a:ext cx="8229600" cy="701675"/>
          </a:xfrm>
        </p:spPr>
        <p:txBody>
          <a:bodyPr/>
          <a:lstStyle/>
          <a:p>
            <a:pPr algn="ctr" eaLnBrk="1" hangingPunct="1"/>
            <a:r>
              <a:rPr lang="es-ES" altLang="es-ES" sz="2000" b="1" dirty="0">
                <a:solidFill>
                  <a:srgbClr val="7030A0"/>
                </a:solidFill>
              </a:rPr>
              <a:t>DOCUMENTACIÓN A PRESENTAR EN LA CONVOCATORIA (I)</a:t>
            </a:r>
          </a:p>
        </p:txBody>
      </p:sp>
      <p:sp>
        <p:nvSpPr>
          <p:cNvPr id="29700" name="Rectangle 3">
            <a:extLst>
              <a:ext uri="{FF2B5EF4-FFF2-40B4-BE49-F238E27FC236}">
                <a16:creationId xmlns:a16="http://schemas.microsoft.com/office/drawing/2014/main" id="{7CC9A145-026B-CE31-8CAC-ABF96E5470AF}"/>
              </a:ext>
            </a:extLst>
          </p:cNvPr>
          <p:cNvSpPr>
            <a:spLocks noGrp="1" noChangeArrowheads="1"/>
          </p:cNvSpPr>
          <p:nvPr>
            <p:ph idx="1"/>
          </p:nvPr>
        </p:nvSpPr>
        <p:spPr>
          <a:xfrm>
            <a:off x="457200" y="2133600"/>
            <a:ext cx="8229600" cy="4179613"/>
          </a:xfrm>
        </p:spPr>
        <p:txBody>
          <a:bodyPr>
            <a:normAutofit/>
          </a:bodyPr>
          <a:lstStyle/>
          <a:p>
            <a:pPr marR="0" lvl="0" indent="0" algn="just" defTabSz="914400" rtl="0" eaLnBrk="0" fontAlgn="base" latinLnBrk="0" hangingPunct="0">
              <a:lnSpc>
                <a:spcPct val="100000"/>
              </a:lnSpc>
              <a:spcBef>
                <a:spcPts val="1200"/>
              </a:spcBef>
              <a:spcAft>
                <a:spcPts val="1200"/>
              </a:spcAft>
              <a:buClr>
                <a:srgbClr val="7030A0"/>
              </a:buClr>
              <a:buSzTx/>
              <a:buNone/>
              <a:tabLst/>
              <a:defRPr/>
            </a:pPr>
            <a:r>
              <a:rPr kumimoji="0" lang="es-ES" altLang="es-ES" b="1" i="0" u="none" strike="noStrike" kern="1200" cap="none" spc="0" normalizeH="0" baseline="0" noProof="0" dirty="0">
                <a:ln>
                  <a:noFill/>
                </a:ln>
                <a:solidFill>
                  <a:srgbClr val="000000"/>
                </a:solidFill>
                <a:effectLst/>
                <a:uLnTx/>
                <a:uFillTx/>
                <a:ea typeface="+mn-ea"/>
                <a:cs typeface="+mn-cs"/>
              </a:rPr>
              <a:t>SOLICITUD. </a:t>
            </a:r>
            <a:r>
              <a:rPr kumimoji="0" lang="es-ES" altLang="es-ES" b="1" i="0" u="none" strike="noStrike" kern="1200" cap="none" spc="0" normalizeH="0" baseline="0" noProof="0" dirty="0">
                <a:ln>
                  <a:noFill/>
                </a:ln>
                <a:solidFill>
                  <a:srgbClr val="000000"/>
                </a:solidFill>
                <a:effectLst/>
                <a:uLnTx/>
                <a:uFillTx/>
                <a:ea typeface="+mn-ea"/>
                <a:cs typeface="Times New Roman" panose="02020603050405020304" pitchFamily="18" charset="0"/>
              </a:rPr>
              <a:t>La solicitud de subvención se tramitará a través de la Sede electrónica </a:t>
            </a:r>
            <a:r>
              <a:rPr kumimoji="0" lang="es-ES" b="0" i="0" u="none" strike="noStrike" kern="1200" cap="none" spc="0" normalizeH="0" baseline="0" noProof="0" dirty="0">
                <a:ln>
                  <a:noFill/>
                </a:ln>
                <a:solidFill>
                  <a:srgbClr val="2F5496"/>
                </a:solidFill>
                <a:effectLst/>
                <a:uLnTx/>
                <a:uFillTx/>
                <a:ea typeface="Times New Roman" panose="02020603050405020304" pitchFamily="18" charset="0"/>
                <a:cs typeface="Times New Roman" panose="02020603050405020304" pitchFamily="18" charset="0"/>
                <a:hlinkClick r:id="rId2"/>
              </a:rPr>
              <a:t>https://sede.madrid.es</a:t>
            </a:r>
            <a:r>
              <a:rPr kumimoji="0" lang="es-ES" b="0" i="0" u="none" strike="noStrike" kern="1200" cap="none" spc="0" normalizeH="0" baseline="0" noProof="0" dirty="0">
                <a:ln>
                  <a:noFill/>
                </a:ln>
                <a:solidFill>
                  <a:srgbClr val="1F4E79"/>
                </a:solidFill>
                <a:effectLst/>
                <a:uLnTx/>
                <a:uFillTx/>
                <a:ea typeface="Times New Roman" panose="02020603050405020304" pitchFamily="18" charset="0"/>
                <a:cs typeface="Times New Roman" panose="02020603050405020304" pitchFamily="18" charset="0"/>
              </a:rPr>
              <a:t>. </a:t>
            </a:r>
            <a:endParaRPr kumimoji="0" lang="es-ES" altLang="es-ES" b="1" i="0" u="sng" strike="noStrike" kern="1200" cap="none" spc="0" normalizeH="0" baseline="0" noProof="0" dirty="0">
              <a:ln>
                <a:noFill/>
              </a:ln>
              <a:solidFill>
                <a:srgbClr val="000000"/>
              </a:solidFill>
              <a:effectLst/>
              <a:uLnTx/>
              <a:uFillTx/>
              <a:ea typeface="+mn-ea"/>
              <a:cs typeface="+mn-cs"/>
            </a:endParaRPr>
          </a:p>
          <a:p>
            <a:pPr marR="0" lvl="0" algn="just"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Ø"/>
              <a:tabLst/>
              <a:defRPr/>
            </a:pPr>
            <a:endParaRPr kumimoji="0" lang="es-ES" altLang="es-ES" b="1" i="0" u="sng" strike="noStrike" kern="1200" cap="none" spc="0" normalizeH="0" baseline="0" noProof="0" dirty="0">
              <a:ln>
                <a:noFill/>
              </a:ln>
              <a:solidFill>
                <a:srgbClr val="000000"/>
              </a:solidFill>
              <a:effectLst/>
              <a:uLnTx/>
              <a:uFillTx/>
              <a:ea typeface="+mn-ea"/>
              <a:cs typeface="+mn-cs"/>
            </a:endParaRPr>
          </a:p>
          <a:p>
            <a:pPr marR="0" lvl="0" algn="just"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Ø"/>
              <a:tabLst/>
              <a:defRPr/>
            </a:pPr>
            <a:r>
              <a:rPr kumimoji="0" lang="es-ES" altLang="es-ES" b="1" i="0" u="none" strike="noStrike" kern="1200" cap="none" spc="0" normalizeH="0" baseline="0" noProof="0" dirty="0">
                <a:ln>
                  <a:noFill/>
                </a:ln>
                <a:solidFill>
                  <a:srgbClr val="000000"/>
                </a:solidFill>
                <a:effectLst/>
                <a:uLnTx/>
                <a:uFillTx/>
                <a:ea typeface="+mn-ea"/>
                <a:cs typeface="+mn-cs"/>
              </a:rPr>
              <a:t>ANEXO I.</a:t>
            </a:r>
            <a:r>
              <a:rPr kumimoji="0" lang="es-ES" altLang="es-ES" b="0" i="0" u="none" strike="noStrike" kern="1200" cap="none" spc="0" normalizeH="0" baseline="0" noProof="0" dirty="0">
                <a:ln>
                  <a:noFill/>
                </a:ln>
                <a:solidFill>
                  <a:srgbClr val="000000"/>
                </a:solidFill>
                <a:effectLst/>
                <a:uLnTx/>
                <a:uFillTx/>
                <a:ea typeface="+mn-ea"/>
                <a:cs typeface="+mn-cs"/>
              </a:rPr>
              <a:t> Memoria de la entidad solicitante.</a:t>
            </a:r>
          </a:p>
          <a:p>
            <a:pPr marL="0" marR="0" lvl="0" indent="0" algn="just" defTabSz="914400" rtl="0" eaLnBrk="1" fontAlgn="base" latinLnBrk="0" hangingPunct="1">
              <a:lnSpc>
                <a:spcPct val="80000"/>
              </a:lnSpc>
              <a:spcBef>
                <a:spcPct val="20000"/>
              </a:spcBef>
              <a:spcAft>
                <a:spcPct val="0"/>
              </a:spcAft>
              <a:buClr>
                <a:srgbClr val="7030A0"/>
              </a:buClr>
              <a:buSzTx/>
              <a:buNone/>
              <a:tabLst/>
              <a:defRPr/>
            </a:pPr>
            <a:endParaRPr kumimoji="0" lang="es-ES" altLang="es-ES" b="0" i="0" u="none" strike="noStrike" kern="1200" cap="none" spc="0" normalizeH="0" baseline="0" noProof="0" dirty="0">
              <a:ln>
                <a:noFill/>
              </a:ln>
              <a:solidFill>
                <a:srgbClr val="000000"/>
              </a:solidFill>
              <a:effectLst/>
              <a:uLnTx/>
              <a:uFillTx/>
              <a:ea typeface="+mn-ea"/>
              <a:cs typeface="+mn-cs"/>
            </a:endParaRPr>
          </a:p>
          <a:p>
            <a:pPr marR="0" lvl="0" algn="just"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Ø"/>
              <a:tabLst/>
              <a:defRPr/>
            </a:pPr>
            <a:r>
              <a:rPr kumimoji="0" lang="es-ES" altLang="es-ES" b="1" i="0" u="none" strike="noStrike" kern="1200" cap="none" spc="0" normalizeH="0" baseline="0" noProof="0" dirty="0">
                <a:ln>
                  <a:noFill/>
                </a:ln>
                <a:solidFill>
                  <a:srgbClr val="000000"/>
                </a:solidFill>
                <a:effectLst/>
                <a:uLnTx/>
                <a:uFillTx/>
                <a:ea typeface="+mn-ea"/>
                <a:cs typeface="+mn-cs"/>
              </a:rPr>
              <a:t>ANEXO II.</a:t>
            </a:r>
            <a:r>
              <a:rPr kumimoji="0" lang="es-ES" altLang="es-ES" b="0" i="0" u="none" strike="noStrike" kern="1200" cap="none" spc="0" normalizeH="0" baseline="0" noProof="0" dirty="0">
                <a:ln>
                  <a:noFill/>
                </a:ln>
                <a:solidFill>
                  <a:srgbClr val="000000"/>
                </a:solidFill>
                <a:effectLst/>
                <a:uLnTx/>
                <a:uFillTx/>
                <a:ea typeface="+mn-ea"/>
                <a:cs typeface="+mn-cs"/>
              </a:rPr>
              <a:t> Memoria del proyecto.</a:t>
            </a:r>
          </a:p>
          <a:p>
            <a:pPr marR="0" lvl="0" algn="just"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Ø"/>
              <a:tabLst/>
              <a:defRPr/>
            </a:pPr>
            <a:endParaRPr kumimoji="0" lang="es-ES" altLang="es-ES" b="0" i="0" u="none" strike="noStrike" kern="1200" cap="none" spc="0" normalizeH="0" baseline="0" noProof="0" dirty="0">
              <a:ln>
                <a:noFill/>
              </a:ln>
              <a:solidFill>
                <a:srgbClr val="000000"/>
              </a:solidFill>
              <a:effectLst/>
              <a:uLnTx/>
              <a:uFillTx/>
              <a:ea typeface="+mn-ea"/>
              <a:cs typeface="+mn-cs"/>
            </a:endParaRPr>
          </a:p>
          <a:p>
            <a:pPr marR="0" lvl="0" algn="just"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Ø"/>
              <a:tabLst/>
              <a:defRPr/>
            </a:pPr>
            <a:r>
              <a:rPr kumimoji="0" lang="es-ES" altLang="es-ES" b="1" i="0" u="none" strike="noStrike" kern="1200" cap="none" spc="0" normalizeH="0" baseline="0" noProof="0" dirty="0">
                <a:ln>
                  <a:noFill/>
                </a:ln>
                <a:solidFill>
                  <a:srgbClr val="000000"/>
                </a:solidFill>
                <a:effectLst/>
                <a:uLnTx/>
                <a:uFillTx/>
                <a:ea typeface="+mn-ea"/>
                <a:cs typeface="+mn-cs"/>
              </a:rPr>
              <a:t>Copia simple de los estatutos </a:t>
            </a:r>
            <a:r>
              <a:rPr kumimoji="0" lang="es-ES" altLang="es-ES" b="0" i="0" u="none" strike="noStrike" kern="1200" cap="none" spc="0" normalizeH="0" baseline="0" noProof="0" dirty="0">
                <a:ln>
                  <a:noFill/>
                </a:ln>
                <a:solidFill>
                  <a:srgbClr val="000000"/>
                </a:solidFill>
                <a:effectLst/>
                <a:uLnTx/>
                <a:uFillTx/>
                <a:ea typeface="+mn-ea"/>
                <a:cs typeface="+mn-cs"/>
              </a:rPr>
              <a:t>en los que consten las normas por las que se regula su actividad debidamente inscritos en el registro público que corresponda según el tipo de persona jurídica de que se trate</a:t>
            </a:r>
          </a:p>
          <a:p>
            <a:pPr marR="0" lvl="0" algn="just"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Ø"/>
              <a:tabLst/>
              <a:defRPr/>
            </a:pPr>
            <a:endParaRPr kumimoji="0" lang="es-ES" altLang="es-ES" b="0" i="0" u="none" strike="noStrike" kern="1200" cap="none" spc="0" normalizeH="0" baseline="0" noProof="0" dirty="0">
              <a:ln>
                <a:noFill/>
              </a:ln>
              <a:solidFill>
                <a:srgbClr val="000000"/>
              </a:solidFill>
              <a:effectLst/>
              <a:uLnTx/>
              <a:uFillTx/>
              <a:ea typeface="+mn-ea"/>
              <a:cs typeface="+mn-cs"/>
            </a:endParaRPr>
          </a:p>
          <a:p>
            <a:pPr marR="0" lvl="0" algn="just"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Ø"/>
              <a:tabLst/>
              <a:defRPr/>
            </a:pPr>
            <a:r>
              <a:rPr kumimoji="0" lang="es-ES" altLang="es-ES" b="0" i="0" u="none" strike="noStrike" kern="1200" cap="none" spc="0" normalizeH="0" baseline="0" noProof="0" dirty="0">
                <a:ln>
                  <a:noFill/>
                </a:ln>
                <a:solidFill>
                  <a:srgbClr val="000000"/>
                </a:solidFill>
                <a:effectLst/>
                <a:uLnTx/>
                <a:uFillTx/>
                <a:ea typeface="+mn-ea"/>
                <a:cs typeface="+mn-cs"/>
              </a:rPr>
              <a:t>Deberán señalar con una cruz  las </a:t>
            </a:r>
            <a:r>
              <a:rPr kumimoji="0" lang="es-ES" altLang="es-ES" b="1" i="0" u="none" strike="noStrike" kern="1200" cap="none" spc="0" normalizeH="0" baseline="0" noProof="0" dirty="0">
                <a:ln>
                  <a:noFill/>
                </a:ln>
                <a:solidFill>
                  <a:srgbClr val="000000"/>
                </a:solidFill>
                <a:effectLst/>
                <a:uLnTx/>
                <a:uFillTx/>
                <a:ea typeface="+mn-ea"/>
                <a:cs typeface="+mn-cs"/>
              </a:rPr>
              <a:t>declaraciones que correspondan    </a:t>
            </a:r>
            <a:r>
              <a:rPr lang="es-ES" altLang="es-ES" b="1" dirty="0">
                <a:solidFill>
                  <a:srgbClr val="000000"/>
                </a:solidFill>
              </a:rPr>
              <a:t>(</a:t>
            </a:r>
            <a:r>
              <a:rPr kumimoji="0" lang="es-ES" altLang="es-ES" b="1" i="0" u="none" strike="noStrike" kern="1200" cap="none" spc="0" normalizeH="0" baseline="0" noProof="0" dirty="0">
                <a:ln>
                  <a:noFill/>
                </a:ln>
                <a:solidFill>
                  <a:srgbClr val="000000"/>
                </a:solidFill>
                <a:effectLst/>
                <a:uLnTx/>
                <a:uFillTx/>
                <a:ea typeface="+mn-ea"/>
                <a:cs typeface="+mn-cs"/>
              </a:rPr>
              <a:t>Art 5.2)</a:t>
            </a:r>
            <a:endParaRPr lang="es-ES" altLang="es-ES" b="1" dirty="0"/>
          </a:p>
        </p:txBody>
      </p:sp>
      <p:grpSp>
        <p:nvGrpSpPr>
          <p:cNvPr id="50181" name="Grupo 4">
            <a:extLst>
              <a:ext uri="{FF2B5EF4-FFF2-40B4-BE49-F238E27FC236}">
                <a16:creationId xmlns:a16="http://schemas.microsoft.com/office/drawing/2014/main" id="{EA38B3F5-B007-557A-8F83-DB7C689847D3}"/>
              </a:ext>
            </a:extLst>
          </p:cNvPr>
          <p:cNvGrpSpPr>
            <a:grpSpLocks/>
          </p:cNvGrpSpPr>
          <p:nvPr/>
        </p:nvGrpSpPr>
        <p:grpSpPr bwMode="auto">
          <a:xfrm>
            <a:off x="609600" y="184150"/>
            <a:ext cx="8605838" cy="730250"/>
            <a:chOff x="609600" y="379293"/>
            <a:chExt cx="8605837" cy="729695"/>
          </a:xfrm>
        </p:grpSpPr>
        <p:pic>
          <p:nvPicPr>
            <p:cNvPr id="50182" name="Imagen 5">
              <a:extLst>
                <a:ext uri="{FF2B5EF4-FFF2-40B4-BE49-F238E27FC236}">
                  <a16:creationId xmlns:a16="http://schemas.microsoft.com/office/drawing/2014/main" id="{AB1980A1-9F31-0745-F3D0-65FB41139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Imagen 2">
              <a:extLst>
                <a:ext uri="{FF2B5EF4-FFF2-40B4-BE49-F238E27FC236}">
                  <a16:creationId xmlns:a16="http://schemas.microsoft.com/office/drawing/2014/main" id="{6E8EF0F4-D55C-760A-D9CF-9DA505EEC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4">
              <a:extLst>
                <a:ext uri="{FF2B5EF4-FFF2-40B4-BE49-F238E27FC236}">
                  <a16:creationId xmlns:a16="http://schemas.microsoft.com/office/drawing/2014/main" id="{ED5FB2C8-2BB9-3B86-DB35-054F292C4AE8}"/>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ítulo 1">
            <a:extLst>
              <a:ext uri="{FF2B5EF4-FFF2-40B4-BE49-F238E27FC236}">
                <a16:creationId xmlns:a16="http://schemas.microsoft.com/office/drawing/2014/main" id="{4FAD09B7-5728-3762-758A-20B7C9F1D7B1}"/>
              </a:ext>
            </a:extLst>
          </p:cNvPr>
          <p:cNvSpPr>
            <a:spLocks noGrp="1" noChangeArrowheads="1"/>
          </p:cNvSpPr>
          <p:nvPr>
            <p:ph type="title"/>
          </p:nvPr>
        </p:nvSpPr>
        <p:spPr>
          <a:xfrm>
            <a:off x="446088" y="1095375"/>
            <a:ext cx="8229600" cy="928688"/>
          </a:xfrm>
        </p:spPr>
        <p:txBody>
          <a:bodyPr/>
          <a:lstStyle/>
          <a:p>
            <a:pPr algn="ctr" eaLnBrk="1" hangingPunct="1"/>
            <a:r>
              <a:rPr lang="es-ES" altLang="es-ES" sz="2000" b="1" dirty="0">
                <a:solidFill>
                  <a:srgbClr val="7030A0"/>
                </a:solidFill>
              </a:rPr>
              <a:t>DOCUMENTACIÓN A PRESENTAR EN LA CONVOCATORIA (II)</a:t>
            </a:r>
          </a:p>
        </p:txBody>
      </p:sp>
      <p:sp>
        <p:nvSpPr>
          <p:cNvPr id="51203" name="Marcador de contenido 2">
            <a:extLst>
              <a:ext uri="{FF2B5EF4-FFF2-40B4-BE49-F238E27FC236}">
                <a16:creationId xmlns:a16="http://schemas.microsoft.com/office/drawing/2014/main" id="{C49AEFAA-046E-C03C-E478-D15DCC4FE415}"/>
              </a:ext>
            </a:extLst>
          </p:cNvPr>
          <p:cNvSpPr>
            <a:spLocks noGrp="1" noChangeArrowheads="1"/>
          </p:cNvSpPr>
          <p:nvPr>
            <p:ph idx="1"/>
          </p:nvPr>
        </p:nvSpPr>
        <p:spPr>
          <a:xfrm>
            <a:off x="446088" y="2286000"/>
            <a:ext cx="8229600" cy="4167188"/>
          </a:xfrm>
        </p:spPr>
        <p:txBody>
          <a:bodyPr>
            <a:normAutofit/>
          </a:bodyPr>
          <a:lstStyle/>
          <a:p>
            <a:pPr algn="just" eaLnBrk="1" hangingPunct="1">
              <a:buFont typeface="Wingdings" panose="05000000000000000000" pitchFamily="2" charset="2"/>
              <a:buChar char="Ø"/>
            </a:pPr>
            <a:r>
              <a:rPr lang="es-ES" altLang="es-ES" b="1" u="sng" dirty="0"/>
              <a:t>Agrupación de entidades</a:t>
            </a:r>
            <a:r>
              <a:rPr lang="es-ES" altLang="es-ES" dirty="0"/>
              <a:t>, presentar la solicitud </a:t>
            </a:r>
            <a:r>
              <a:rPr lang="es-ES" altLang="es-ES" b="1" dirty="0"/>
              <a:t>suscrita </a:t>
            </a:r>
            <a:r>
              <a:rPr lang="es-ES" altLang="es-ES" dirty="0"/>
              <a:t>por el o la representante legal de la entidad que </a:t>
            </a:r>
            <a:r>
              <a:rPr lang="es-ES" altLang="es-ES" b="1" dirty="0"/>
              <a:t>actúe como representante de la agrupación </a:t>
            </a:r>
            <a:r>
              <a:rPr lang="es-ES" altLang="es-ES" dirty="0"/>
              <a:t>y la </a:t>
            </a:r>
            <a:r>
              <a:rPr lang="es-ES" altLang="es-ES" b="1" dirty="0"/>
              <a:t>documentación administrativa </a:t>
            </a:r>
            <a:r>
              <a:rPr lang="es-ES" altLang="es-ES" dirty="0"/>
              <a:t>referida a </a:t>
            </a:r>
            <a:r>
              <a:rPr lang="es-ES" altLang="es-ES" b="1" dirty="0"/>
              <a:t>cada</a:t>
            </a:r>
            <a:r>
              <a:rPr lang="es-ES" altLang="es-ES" dirty="0"/>
              <a:t> una de las </a:t>
            </a:r>
            <a:r>
              <a:rPr lang="es-ES" altLang="es-ES" b="1" dirty="0"/>
              <a:t>entidades</a:t>
            </a:r>
            <a:r>
              <a:rPr lang="es-ES" altLang="es-ES" dirty="0"/>
              <a:t> de la agrupación.</a:t>
            </a:r>
            <a:r>
              <a:rPr lang="es-ES" altLang="es-ES" dirty="0">
                <a:solidFill>
                  <a:srgbClr val="000000"/>
                </a:solidFill>
              </a:rPr>
              <a:t> Además,</a:t>
            </a:r>
            <a:r>
              <a:rPr lang="es-ES" altLang="es-ES" dirty="0"/>
              <a:t> </a:t>
            </a:r>
            <a:r>
              <a:rPr lang="es-ES" altLang="es-ES" dirty="0">
                <a:solidFill>
                  <a:srgbClr val="000000"/>
                </a:solidFill>
              </a:rPr>
              <a:t>si resultasen beneficiarios de la subvención </a:t>
            </a:r>
            <a:r>
              <a:rPr lang="es-ES" altLang="es-ES" dirty="0"/>
              <a:t>deberán presentar un </a:t>
            </a:r>
            <a:r>
              <a:rPr lang="es-ES" altLang="es-ES" b="1" dirty="0"/>
              <a:t>documento suscrito por cada una de las entidades </a:t>
            </a:r>
            <a:r>
              <a:rPr lang="es-ES" altLang="es-ES" dirty="0"/>
              <a:t>en el que se comprometan, a </a:t>
            </a:r>
            <a:r>
              <a:rPr lang="es-ES" altLang="es-ES" b="1" dirty="0"/>
              <a:t>constituirse formalmente en agrupación y a nombrar </a:t>
            </a:r>
            <a:r>
              <a:rPr lang="es-ES" altLang="es-ES" dirty="0"/>
              <a:t>un representante o apoderado único de la agrupación con poderes bastantes para cumplir las obligaciones que corresponden a la misma, </a:t>
            </a:r>
            <a:r>
              <a:rPr lang="es-ES" altLang="es-ES" b="1" dirty="0"/>
              <a:t>así como a no disolver </a:t>
            </a:r>
            <a:r>
              <a:rPr lang="es-ES" altLang="es-ES" dirty="0"/>
              <a:t>la agrupación hasta que haya transcurrido el plazo de prescripción previsto en los artículos 39 y 65 de la LGS. En dicho documento deberán figurar </a:t>
            </a:r>
            <a:r>
              <a:rPr lang="es-ES" altLang="es-ES" b="1" dirty="0"/>
              <a:t>los compromisos de ejecución asumidos </a:t>
            </a:r>
            <a:r>
              <a:rPr lang="es-ES" altLang="es-ES" dirty="0"/>
              <a:t>por cada miembro y el importe de la subvención a aplicar por cada uno de ellos.</a:t>
            </a:r>
          </a:p>
          <a:p>
            <a:pPr eaLnBrk="1" hangingPunct="1"/>
            <a:endParaRPr lang="es-ES" altLang="es-ES" dirty="0"/>
          </a:p>
          <a:p>
            <a:pPr eaLnBrk="1" hangingPunct="1"/>
            <a:endParaRPr lang="es-ES" altLang="es-ES" dirty="0"/>
          </a:p>
        </p:txBody>
      </p:sp>
      <p:grpSp>
        <p:nvGrpSpPr>
          <p:cNvPr id="51205" name="Grupo 4">
            <a:extLst>
              <a:ext uri="{FF2B5EF4-FFF2-40B4-BE49-F238E27FC236}">
                <a16:creationId xmlns:a16="http://schemas.microsoft.com/office/drawing/2014/main" id="{5EF91EEA-E21F-EF70-AB5D-10D6D4061D0F}"/>
              </a:ext>
            </a:extLst>
          </p:cNvPr>
          <p:cNvGrpSpPr>
            <a:grpSpLocks/>
          </p:cNvGrpSpPr>
          <p:nvPr/>
        </p:nvGrpSpPr>
        <p:grpSpPr bwMode="auto">
          <a:xfrm>
            <a:off x="609600" y="184150"/>
            <a:ext cx="8605838" cy="730250"/>
            <a:chOff x="609600" y="379293"/>
            <a:chExt cx="8605837" cy="729695"/>
          </a:xfrm>
        </p:grpSpPr>
        <p:pic>
          <p:nvPicPr>
            <p:cNvPr id="51206" name="Imagen 5">
              <a:extLst>
                <a:ext uri="{FF2B5EF4-FFF2-40B4-BE49-F238E27FC236}">
                  <a16:creationId xmlns:a16="http://schemas.microsoft.com/office/drawing/2014/main" id="{FBD551A7-17BA-FC95-3251-F4ABCBD5D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Imagen 2">
              <a:extLst>
                <a:ext uri="{FF2B5EF4-FFF2-40B4-BE49-F238E27FC236}">
                  <a16:creationId xmlns:a16="http://schemas.microsoft.com/office/drawing/2014/main" id="{BAC5B139-2591-8598-5C0E-4D1545F18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14">
              <a:extLst>
                <a:ext uri="{FF2B5EF4-FFF2-40B4-BE49-F238E27FC236}">
                  <a16:creationId xmlns:a16="http://schemas.microsoft.com/office/drawing/2014/main" id="{95B2F8B2-5E64-98F8-0A37-6886E79ED6CE}"/>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Rectangle 8">
            <a:extLst>
              <a:ext uri="{FF2B5EF4-FFF2-40B4-BE49-F238E27FC236}">
                <a16:creationId xmlns:a16="http://schemas.microsoft.com/office/drawing/2014/main" id="{4DD8C882-8B2C-D373-6F28-537929F067F8}"/>
              </a:ext>
            </a:extLst>
          </p:cNvPr>
          <p:cNvSpPr>
            <a:spLocks noChangeArrowheads="1"/>
          </p:cNvSpPr>
          <p:nvPr/>
        </p:nvSpPr>
        <p:spPr bwMode="auto">
          <a:xfrm>
            <a:off x="381000" y="112333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s-ES" altLang="es-ES" sz="2000" b="1" dirty="0">
                <a:solidFill>
                  <a:srgbClr val="7030A0"/>
                </a:solidFill>
              </a:rPr>
              <a:t>PROCEDIMIENTO PARA EVALUACIÓN DE RESULTADOS (I)</a:t>
            </a:r>
          </a:p>
        </p:txBody>
      </p:sp>
      <p:grpSp>
        <p:nvGrpSpPr>
          <p:cNvPr id="52229" name="Grupo 4">
            <a:extLst>
              <a:ext uri="{FF2B5EF4-FFF2-40B4-BE49-F238E27FC236}">
                <a16:creationId xmlns:a16="http://schemas.microsoft.com/office/drawing/2014/main" id="{3D1E4E5D-7751-0F3D-0836-949ECACEEC9E}"/>
              </a:ext>
            </a:extLst>
          </p:cNvPr>
          <p:cNvGrpSpPr>
            <a:grpSpLocks/>
          </p:cNvGrpSpPr>
          <p:nvPr/>
        </p:nvGrpSpPr>
        <p:grpSpPr bwMode="auto">
          <a:xfrm>
            <a:off x="609600" y="184150"/>
            <a:ext cx="8605838" cy="730250"/>
            <a:chOff x="609600" y="379293"/>
            <a:chExt cx="8605837" cy="729695"/>
          </a:xfrm>
        </p:grpSpPr>
        <p:pic>
          <p:nvPicPr>
            <p:cNvPr id="52230" name="Imagen 5">
              <a:extLst>
                <a:ext uri="{FF2B5EF4-FFF2-40B4-BE49-F238E27FC236}">
                  <a16:creationId xmlns:a16="http://schemas.microsoft.com/office/drawing/2014/main" id="{690FC94A-4AD8-8853-AD84-0D8F0DE3B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Imagen 2">
              <a:extLst>
                <a:ext uri="{FF2B5EF4-FFF2-40B4-BE49-F238E27FC236}">
                  <a16:creationId xmlns:a16="http://schemas.microsoft.com/office/drawing/2014/main" id="{DDEC7788-2EFA-E61A-6D49-2235FD683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14">
              <a:extLst>
                <a:ext uri="{FF2B5EF4-FFF2-40B4-BE49-F238E27FC236}">
                  <a16:creationId xmlns:a16="http://schemas.microsoft.com/office/drawing/2014/main" id="{74229D29-8CD5-71E5-331E-B0B8C78649A7}"/>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graphicFrame>
        <p:nvGraphicFramePr>
          <p:cNvPr id="52234" name="Rectangle 3">
            <a:extLst>
              <a:ext uri="{FF2B5EF4-FFF2-40B4-BE49-F238E27FC236}">
                <a16:creationId xmlns:a16="http://schemas.microsoft.com/office/drawing/2014/main" id="{B3455540-6F23-2907-5A59-6DA2DA316AEA}"/>
              </a:ext>
            </a:extLst>
          </p:cNvPr>
          <p:cNvGraphicFramePr/>
          <p:nvPr>
            <p:extLst>
              <p:ext uri="{D42A27DB-BD31-4B8C-83A1-F6EECF244321}">
                <p14:modId xmlns:p14="http://schemas.microsoft.com/office/powerpoint/2010/main" val="4225885752"/>
              </p:ext>
            </p:extLst>
          </p:nvPr>
        </p:nvGraphicFramePr>
        <p:xfrm>
          <a:off x="533400" y="1524001"/>
          <a:ext cx="8229600" cy="47892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4276F5BA-8FF4-D643-04CB-D5BD2C6DF95B}"/>
              </a:ext>
            </a:extLst>
          </p:cNvPr>
          <p:cNvSpPr>
            <a:spLocks noGrp="1" noChangeArrowheads="1"/>
          </p:cNvSpPr>
          <p:nvPr>
            <p:ph idx="1"/>
          </p:nvPr>
        </p:nvSpPr>
        <p:spPr>
          <a:xfrm>
            <a:off x="457200" y="2125781"/>
            <a:ext cx="8445500" cy="3886200"/>
          </a:xfrm>
        </p:spPr>
        <p:txBody>
          <a:bodyPr>
            <a:normAutofit/>
          </a:bodyPr>
          <a:lstStyle/>
          <a:p>
            <a:pPr marL="0" indent="0" algn="ctr" eaLnBrk="1" hangingPunct="1">
              <a:lnSpc>
                <a:spcPct val="90000"/>
              </a:lnSpc>
              <a:buFontTx/>
              <a:buNone/>
            </a:pPr>
            <a:r>
              <a:rPr lang="es-ES" altLang="es-ES" sz="2000" b="1" dirty="0"/>
              <a:t>Objetivos Operativos</a:t>
            </a:r>
          </a:p>
          <a:p>
            <a:pPr marL="0" indent="0" eaLnBrk="1" hangingPunct="1">
              <a:lnSpc>
                <a:spcPct val="90000"/>
              </a:lnSpc>
              <a:buFontTx/>
              <a:buNone/>
            </a:pPr>
            <a:endParaRPr lang="es-ES" altLang="es-ES" sz="1800" dirty="0"/>
          </a:p>
          <a:p>
            <a:pPr eaLnBrk="1" hangingPunct="1">
              <a:lnSpc>
                <a:spcPct val="90000"/>
              </a:lnSpc>
              <a:buFont typeface="Wingdings" panose="05000000000000000000" pitchFamily="2" charset="2"/>
              <a:buChar char="Ø"/>
            </a:pPr>
            <a:r>
              <a:rPr lang="es-ES" altLang="es-ES" sz="1800" dirty="0">
                <a:solidFill>
                  <a:srgbClr val="000000"/>
                </a:solidFill>
              </a:rPr>
              <a:t>Se definirán por la entidad y serán cuantificables y medibles, mediante los </a:t>
            </a:r>
            <a:r>
              <a:rPr lang="es-ES" altLang="es-ES" sz="1800" dirty="0"/>
              <a:t>INDICADORES de actividad y de resultados establecidos en el </a:t>
            </a:r>
            <a:r>
              <a:rPr lang="es-ES" altLang="es-ES" sz="1800" b="1" dirty="0"/>
              <a:t>art. 3.</a:t>
            </a:r>
          </a:p>
          <a:p>
            <a:pPr eaLnBrk="1" hangingPunct="1">
              <a:lnSpc>
                <a:spcPct val="90000"/>
              </a:lnSpc>
              <a:buFont typeface="Wingdings" panose="05000000000000000000" pitchFamily="2" charset="2"/>
              <a:buChar char="Ø"/>
            </a:pPr>
            <a:r>
              <a:rPr lang="es-ES" altLang="es-ES" sz="1800" dirty="0"/>
              <a:t>Ponderar cada objetivo operativo con un porcentaje </a:t>
            </a:r>
            <a:r>
              <a:rPr lang="es-ES" altLang="es-ES" sz="1800" b="1" dirty="0"/>
              <a:t>no inferior al 10%</a:t>
            </a:r>
            <a:r>
              <a:rPr lang="es-ES" altLang="es-ES" sz="1800" dirty="0"/>
              <a:t>.</a:t>
            </a:r>
          </a:p>
          <a:p>
            <a:pPr eaLnBrk="1" hangingPunct="1">
              <a:lnSpc>
                <a:spcPct val="90000"/>
              </a:lnSpc>
              <a:buFont typeface="Wingdings" panose="05000000000000000000" pitchFamily="2" charset="2"/>
              <a:buChar char="Ø"/>
            </a:pPr>
            <a:r>
              <a:rPr lang="es-ES" altLang="es-ES" sz="1800" dirty="0"/>
              <a:t>La suma de los porcentajes de todos los objetivos operativos será del 100%</a:t>
            </a:r>
          </a:p>
          <a:p>
            <a:pPr eaLnBrk="1" hangingPunct="1">
              <a:lnSpc>
                <a:spcPct val="90000"/>
              </a:lnSpc>
              <a:buFont typeface="Wingdings" panose="05000000000000000000" pitchFamily="2" charset="2"/>
              <a:buChar char="Ø"/>
            </a:pPr>
            <a:r>
              <a:rPr lang="es-ES" altLang="es-ES" sz="1800" dirty="0"/>
              <a:t>Establecer Metas y Fuentes de verificación para cada indicador</a:t>
            </a:r>
          </a:p>
          <a:p>
            <a:pPr eaLnBrk="1" hangingPunct="1">
              <a:lnSpc>
                <a:spcPct val="90000"/>
              </a:lnSpc>
              <a:buFont typeface="Wingdings" panose="05000000000000000000" pitchFamily="2" charset="2"/>
              <a:buChar char="Ø"/>
            </a:pPr>
            <a:r>
              <a:rPr lang="es-ES" altLang="es-ES" sz="1800" dirty="0"/>
              <a:t>La ponderación de cada Indicador, </a:t>
            </a:r>
            <a:r>
              <a:rPr lang="es-ES" altLang="es-ES" sz="1800" b="1" dirty="0"/>
              <a:t>no podrá ser inferior al 5%</a:t>
            </a:r>
            <a:endParaRPr lang="es-ES" altLang="es-ES" sz="1800" u="sng" dirty="0"/>
          </a:p>
          <a:p>
            <a:pPr eaLnBrk="1" hangingPunct="1">
              <a:lnSpc>
                <a:spcPct val="90000"/>
              </a:lnSpc>
              <a:buFont typeface="Wingdings" panose="05000000000000000000" pitchFamily="2" charset="2"/>
              <a:buChar char="Ø"/>
            </a:pPr>
            <a:r>
              <a:rPr lang="es-ES" altLang="es-ES" sz="1800" dirty="0"/>
              <a:t>La suma de porcentajes de todos los indicadores será igual al porcentaje global del objetivo operativo.</a:t>
            </a:r>
            <a:endParaRPr lang="es-ES" altLang="es-ES" sz="1800" b="1" dirty="0"/>
          </a:p>
          <a:p>
            <a:pPr marL="0" indent="0" algn="ctr" eaLnBrk="1" hangingPunct="1">
              <a:lnSpc>
                <a:spcPct val="90000"/>
              </a:lnSpc>
              <a:buFontTx/>
              <a:buNone/>
            </a:pPr>
            <a:endParaRPr lang="es-ES" altLang="es-ES" b="1" dirty="0"/>
          </a:p>
        </p:txBody>
      </p:sp>
      <p:sp>
        <p:nvSpPr>
          <p:cNvPr id="53252" name="Rectangle 4">
            <a:extLst>
              <a:ext uri="{FF2B5EF4-FFF2-40B4-BE49-F238E27FC236}">
                <a16:creationId xmlns:a16="http://schemas.microsoft.com/office/drawing/2014/main" id="{A3F70716-CC91-DA82-DB79-708D8ADD4BEC}"/>
              </a:ext>
            </a:extLst>
          </p:cNvPr>
          <p:cNvSpPr>
            <a:spLocks noChangeArrowheads="1"/>
          </p:cNvSpPr>
          <p:nvPr/>
        </p:nvSpPr>
        <p:spPr bwMode="auto">
          <a:xfrm>
            <a:off x="323850" y="1380650"/>
            <a:ext cx="8496300" cy="720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20738" indent="-285750">
              <a:spcBef>
                <a:spcPct val="20000"/>
              </a:spcBef>
              <a:buChar char="–"/>
              <a:defRPr sz="2800">
                <a:solidFill>
                  <a:schemeClr val="tx1"/>
                </a:solidFill>
                <a:latin typeface="Arial" panose="020B0604020202020204" pitchFamily="34" charset="0"/>
              </a:defRPr>
            </a:lvl2pPr>
            <a:lvl3pPr marL="1228725" indent="-228600">
              <a:spcBef>
                <a:spcPct val="20000"/>
              </a:spcBef>
              <a:buChar char="•"/>
              <a:defRPr sz="2400">
                <a:solidFill>
                  <a:schemeClr val="tx1"/>
                </a:solidFill>
                <a:latin typeface="Arial" panose="020B0604020202020204" pitchFamily="34" charset="0"/>
              </a:defRPr>
            </a:lvl3pPr>
            <a:lvl4pPr marL="1636713"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b="1" dirty="0">
                <a:solidFill>
                  <a:srgbClr val="7030A0"/>
                </a:solidFill>
              </a:rPr>
              <a:t>PROCEDIMIENTO PARA EVALUACIÓN DE RESULTADOS (II)</a:t>
            </a:r>
          </a:p>
        </p:txBody>
      </p:sp>
      <p:grpSp>
        <p:nvGrpSpPr>
          <p:cNvPr id="53253" name="Grupo 4">
            <a:extLst>
              <a:ext uri="{FF2B5EF4-FFF2-40B4-BE49-F238E27FC236}">
                <a16:creationId xmlns:a16="http://schemas.microsoft.com/office/drawing/2014/main" id="{DB0CCDB2-32AE-6B70-AC41-B9E0776A8695}"/>
              </a:ext>
            </a:extLst>
          </p:cNvPr>
          <p:cNvGrpSpPr>
            <a:grpSpLocks/>
          </p:cNvGrpSpPr>
          <p:nvPr/>
        </p:nvGrpSpPr>
        <p:grpSpPr bwMode="auto">
          <a:xfrm>
            <a:off x="609600" y="184150"/>
            <a:ext cx="8605838" cy="730250"/>
            <a:chOff x="609600" y="379293"/>
            <a:chExt cx="8605837" cy="729695"/>
          </a:xfrm>
        </p:grpSpPr>
        <p:pic>
          <p:nvPicPr>
            <p:cNvPr id="53254" name="Imagen 5">
              <a:extLst>
                <a:ext uri="{FF2B5EF4-FFF2-40B4-BE49-F238E27FC236}">
                  <a16:creationId xmlns:a16="http://schemas.microsoft.com/office/drawing/2014/main" id="{EAE7B8BC-0F47-FCF8-7801-DAC51288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Imagen 2">
              <a:extLst>
                <a:ext uri="{FF2B5EF4-FFF2-40B4-BE49-F238E27FC236}">
                  <a16:creationId xmlns:a16="http://schemas.microsoft.com/office/drawing/2014/main" id="{CA2AC627-E857-5677-5EDD-B2B82A8A5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14">
              <a:extLst>
                <a:ext uri="{FF2B5EF4-FFF2-40B4-BE49-F238E27FC236}">
                  <a16:creationId xmlns:a16="http://schemas.microsoft.com/office/drawing/2014/main" id="{4928926A-B98A-64C0-3BC7-CD90D4343EDD}"/>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dirty="0">
                  <a:solidFill>
                    <a:srgbClr val="2E74B5"/>
                  </a:solidFill>
                  <a:ea typeface="Times New Roman" panose="02020603050405020304" pitchFamily="18" charset="0"/>
                  <a:cs typeface="Tahoma" panose="020B0604030504040204" pitchFamily="34" charset="0"/>
                </a:rPr>
                <a:t>ó</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dirty="0">
                  <a:solidFill>
                    <a:srgbClr val="2E74B5"/>
                  </a:solidFill>
                  <a:ea typeface="Times New Roman" panose="02020603050405020304" pitchFamily="18" charset="0"/>
                  <a:cs typeface="Tahoma" panose="020B0604030504040204" pitchFamily="34" charset="0"/>
                </a:rPr>
                <a:t>í</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dirty="0">
                  <a:solidFill>
                    <a:srgbClr val="2E74B5"/>
                  </a:solidFill>
                  <a:ea typeface="Times New Roman" panose="02020603050405020304" pitchFamily="18" charset="0"/>
                  <a:cs typeface="Tahoma" panose="020B0604030504040204" pitchFamily="34" charset="0"/>
                </a:rPr>
                <a:t>é</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dirty="0">
                  <a:ea typeface="Times New Roman" panose="02020603050405020304" pitchFamily="18" charset="0"/>
                  <a:cs typeface="Tahoma" panose="020B0604030504040204" pitchFamily="34" charset="0"/>
                </a:rPr>
                <a:t> </a:t>
              </a:r>
              <a:endParaRPr lang="es-ES" altLang="es-ES" sz="1800" dirty="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315149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AA8E2B96-74D9-5E25-FF5A-D5A9F279D3F0}"/>
              </a:ext>
            </a:extLst>
          </p:cNvPr>
          <p:cNvSpPr>
            <a:spLocks noGrp="1" noChangeArrowheads="1"/>
          </p:cNvSpPr>
          <p:nvPr>
            <p:ph type="title"/>
          </p:nvPr>
        </p:nvSpPr>
        <p:spPr>
          <a:xfrm>
            <a:off x="514350" y="914400"/>
            <a:ext cx="8115300" cy="1028084"/>
          </a:xfrm>
        </p:spPr>
        <p:txBody>
          <a:bodyPr tIns="684000" bIns="0"/>
          <a:lstStyle/>
          <a:p>
            <a:pPr algn="ctr" eaLnBrk="1" hangingPunct="1">
              <a:defRPr/>
            </a:pPr>
            <a:br>
              <a:rPr lang="es-ES" altLang="es-ES" sz="2600" dirty="0">
                <a:solidFill>
                  <a:srgbClr val="333399"/>
                </a:solidFill>
                <a:ea typeface="+mn-ea"/>
                <a:cs typeface="+mn-cs"/>
              </a:rPr>
            </a:br>
            <a:br>
              <a:rPr lang="es-ES" altLang="es-ES" sz="2400" dirty="0">
                <a:solidFill>
                  <a:srgbClr val="0070C0"/>
                </a:solidFill>
                <a:ea typeface="+mn-ea"/>
                <a:cs typeface="+mn-cs"/>
              </a:rPr>
            </a:br>
            <a:br>
              <a:rPr lang="es-ES" altLang="es-ES" sz="2400" b="1" dirty="0"/>
            </a:br>
            <a:br>
              <a:rPr lang="es-ES" altLang="es-ES" sz="2400" b="1" dirty="0"/>
            </a:br>
            <a:r>
              <a:rPr lang="es-ES" altLang="es-ES" sz="2000" b="1" dirty="0">
                <a:solidFill>
                  <a:srgbClr val="7030A0"/>
                </a:solidFill>
              </a:rPr>
              <a:t>PROCEDIMIENTO PARA EVALUACIÓN DE RESULTADOS (III)</a:t>
            </a:r>
            <a:br>
              <a:rPr lang="es-ES" altLang="es-ES" sz="2200" dirty="0">
                <a:solidFill>
                  <a:srgbClr val="0070C0"/>
                </a:solidFill>
              </a:rPr>
            </a:br>
            <a:br>
              <a:rPr lang="es-ES" altLang="es-ES" sz="2200" b="1" dirty="0"/>
            </a:br>
            <a:r>
              <a:rPr lang="es-ES" altLang="es-ES" sz="2000" b="1" dirty="0">
                <a:solidFill>
                  <a:schemeClr val="tx1"/>
                </a:solidFill>
              </a:rPr>
              <a:t>Actividades</a:t>
            </a:r>
            <a:br>
              <a:rPr lang="es-ES" altLang="es-ES" sz="2600" dirty="0">
                <a:solidFill>
                  <a:srgbClr val="333399"/>
                </a:solidFill>
                <a:ea typeface="+mn-ea"/>
                <a:cs typeface="+mn-cs"/>
              </a:rPr>
            </a:br>
            <a:br>
              <a:rPr lang="es-ES" altLang="es-ES" sz="2800" dirty="0">
                <a:solidFill>
                  <a:schemeClr val="accent2"/>
                </a:solidFill>
              </a:rPr>
            </a:br>
            <a:endParaRPr lang="es-ES" altLang="es-ES" sz="2800" dirty="0"/>
          </a:p>
        </p:txBody>
      </p:sp>
      <p:sp>
        <p:nvSpPr>
          <p:cNvPr id="35844" name="Rectangle 3">
            <a:extLst>
              <a:ext uri="{FF2B5EF4-FFF2-40B4-BE49-F238E27FC236}">
                <a16:creationId xmlns:a16="http://schemas.microsoft.com/office/drawing/2014/main" id="{FAA8159E-E651-5311-5EF7-E2380CD693DE}"/>
              </a:ext>
            </a:extLst>
          </p:cNvPr>
          <p:cNvSpPr>
            <a:spLocks noGrp="1" noChangeArrowheads="1"/>
          </p:cNvSpPr>
          <p:nvPr>
            <p:ph idx="1"/>
          </p:nvPr>
        </p:nvSpPr>
        <p:spPr>
          <a:xfrm>
            <a:off x="609600" y="2628285"/>
            <a:ext cx="8001000" cy="3810000"/>
          </a:xfrm>
        </p:spPr>
        <p:txBody>
          <a:bodyPr>
            <a:normAutofit/>
          </a:bodyPr>
          <a:lstStyle/>
          <a:p>
            <a:pPr algn="just" eaLnBrk="1" hangingPunct="1">
              <a:lnSpc>
                <a:spcPct val="90000"/>
              </a:lnSpc>
              <a:defRPr/>
            </a:pPr>
            <a:r>
              <a:rPr lang="es-ES" altLang="es-ES" sz="1800" b="1" dirty="0"/>
              <a:t>La descripción / cronograma </a:t>
            </a:r>
            <a:r>
              <a:rPr lang="es-ES" altLang="es-ES" sz="1800" dirty="0"/>
              <a:t>de las </a:t>
            </a:r>
            <a:r>
              <a:rPr lang="es-ES" altLang="es-ES" sz="1800" b="1" dirty="0"/>
              <a:t>actividades</a:t>
            </a:r>
            <a:r>
              <a:rPr lang="es-ES" altLang="es-ES" sz="1800" dirty="0"/>
              <a:t>, del apartado 11 del Anexo II, deben ser coincidentes con las que aparecen en el apartado 10 “</a:t>
            </a:r>
            <a:r>
              <a:rPr lang="es-ES" altLang="es-ES" sz="1800" b="1" dirty="0"/>
              <a:t>Cuadro de objetivos operativos previstos</a:t>
            </a:r>
            <a:r>
              <a:rPr lang="es-ES" altLang="es-ES" sz="1800" dirty="0"/>
              <a:t>”, actividades e indicadores. El cronograma debe ser </a:t>
            </a:r>
            <a:r>
              <a:rPr lang="es-ES" altLang="es-ES" sz="1800" b="1" dirty="0"/>
              <a:t>coherente y acorde con el periodo de realización del proyecto.</a:t>
            </a:r>
          </a:p>
          <a:p>
            <a:pPr algn="just" eaLnBrk="1" hangingPunct="1">
              <a:lnSpc>
                <a:spcPct val="90000"/>
              </a:lnSpc>
              <a:defRPr/>
            </a:pPr>
            <a:r>
              <a:rPr lang="es-ES" altLang="es-ES" sz="1800" dirty="0"/>
              <a:t>Se definirán las actividades concretas a realizar para alcanzar cada uno de los objetivos operativos, incluyendo su calendarización, la frecuencia, el número de personas beneficiarias previsto, desagregando por sexo, y las características principales (presenciales, on-line, individuales, grupales, etc.…).</a:t>
            </a:r>
          </a:p>
          <a:p>
            <a:pPr algn="just" eaLnBrk="1" hangingPunct="1">
              <a:lnSpc>
                <a:spcPct val="90000"/>
              </a:lnSpc>
              <a:defRPr/>
            </a:pPr>
            <a:r>
              <a:rPr lang="es-ES" altLang="es-ES" sz="1800" dirty="0"/>
              <a:t>Para ampliar la información se recomienda aportar un </a:t>
            </a:r>
            <a:r>
              <a:rPr lang="es-ES" altLang="es-ES" sz="1800" b="1" dirty="0"/>
              <a:t>Anexo</a:t>
            </a:r>
            <a:r>
              <a:rPr lang="es-ES" altLang="es-ES" sz="1800" dirty="0"/>
              <a:t> </a:t>
            </a:r>
            <a:r>
              <a:rPr lang="es-ES" altLang="es-ES" sz="1800" b="1" dirty="0"/>
              <a:t>complementario</a:t>
            </a:r>
            <a:r>
              <a:rPr lang="es-ES" altLang="es-ES" sz="1800" dirty="0"/>
              <a:t> detallando las actividades a desarrollar (de extensión razonable)</a:t>
            </a:r>
          </a:p>
          <a:p>
            <a:pPr marL="0" indent="0" algn="just" eaLnBrk="1" hangingPunct="1">
              <a:lnSpc>
                <a:spcPct val="90000"/>
              </a:lnSpc>
              <a:buFontTx/>
              <a:buNone/>
              <a:defRPr/>
            </a:pPr>
            <a:endParaRPr lang="es-ES" altLang="es-ES" sz="1800" dirty="0"/>
          </a:p>
        </p:txBody>
      </p:sp>
      <p:grpSp>
        <p:nvGrpSpPr>
          <p:cNvPr id="54277" name="Grupo 4">
            <a:extLst>
              <a:ext uri="{FF2B5EF4-FFF2-40B4-BE49-F238E27FC236}">
                <a16:creationId xmlns:a16="http://schemas.microsoft.com/office/drawing/2014/main" id="{4390F5CA-A760-DB57-A804-513AABE33A46}"/>
              </a:ext>
            </a:extLst>
          </p:cNvPr>
          <p:cNvGrpSpPr>
            <a:grpSpLocks/>
          </p:cNvGrpSpPr>
          <p:nvPr/>
        </p:nvGrpSpPr>
        <p:grpSpPr bwMode="auto">
          <a:xfrm>
            <a:off x="609600" y="184150"/>
            <a:ext cx="8605838" cy="730250"/>
            <a:chOff x="609600" y="379293"/>
            <a:chExt cx="8605837" cy="729695"/>
          </a:xfrm>
        </p:grpSpPr>
        <p:pic>
          <p:nvPicPr>
            <p:cNvPr id="54278" name="Imagen 5">
              <a:extLst>
                <a:ext uri="{FF2B5EF4-FFF2-40B4-BE49-F238E27FC236}">
                  <a16:creationId xmlns:a16="http://schemas.microsoft.com/office/drawing/2014/main" id="{0B9627EE-8473-F1D8-7501-50E0620C6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Imagen 2">
              <a:extLst>
                <a:ext uri="{FF2B5EF4-FFF2-40B4-BE49-F238E27FC236}">
                  <a16:creationId xmlns:a16="http://schemas.microsoft.com/office/drawing/2014/main" id="{C48C3BD2-EB59-E589-1AF5-7A1EA06C8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14">
              <a:extLst>
                <a:ext uri="{FF2B5EF4-FFF2-40B4-BE49-F238E27FC236}">
                  <a16:creationId xmlns:a16="http://schemas.microsoft.com/office/drawing/2014/main" id="{95EA9FE9-E574-F642-C496-86F23AADDF69}"/>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AC7D789E-BC6B-2779-CB89-A646DE0CC37A}"/>
              </a:ext>
            </a:extLst>
          </p:cNvPr>
          <p:cNvSpPr>
            <a:spLocks noChangeArrowheads="1"/>
          </p:cNvSpPr>
          <p:nvPr/>
        </p:nvSpPr>
        <p:spPr bwMode="auto">
          <a:xfrm>
            <a:off x="328613" y="1166813"/>
            <a:ext cx="82296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s-ES" altLang="es-ES" sz="2000" b="1" dirty="0">
                <a:solidFill>
                  <a:srgbClr val="7030A0"/>
                </a:solidFill>
              </a:rPr>
              <a:t>PLAN ESTRATEGICO SUBVENCIONES  DEL ÁREA PARA 2022-2024, ORDENANZA MUNICIPAL DE 30 DE OCTUBRE DE 2013, Y DIRECTRICES PARA LA APLICACIÓN DE LA TRANSVERSALIDAD DE GÉNERO EN EL AYUNTAMIENTO DE MADRID</a:t>
            </a:r>
          </a:p>
          <a:p>
            <a:pPr algn="ctr" eaLnBrk="1" hangingPunct="1">
              <a:buFontTx/>
              <a:buNone/>
            </a:pPr>
            <a:endParaRPr lang="es-ES" altLang="es-ES" sz="2000" dirty="0">
              <a:solidFill>
                <a:schemeClr val="accent2"/>
              </a:solidFill>
            </a:endParaRPr>
          </a:p>
        </p:txBody>
      </p:sp>
      <p:sp>
        <p:nvSpPr>
          <p:cNvPr id="6148" name="Rectangle 5">
            <a:extLst>
              <a:ext uri="{FF2B5EF4-FFF2-40B4-BE49-F238E27FC236}">
                <a16:creationId xmlns:a16="http://schemas.microsoft.com/office/drawing/2014/main" id="{8211AE3E-000D-5AAD-4C0B-A5C8AA77F039}"/>
              </a:ext>
            </a:extLst>
          </p:cNvPr>
          <p:cNvSpPr>
            <a:spLocks noChangeArrowheads="1"/>
          </p:cNvSpPr>
          <p:nvPr/>
        </p:nvSpPr>
        <p:spPr bwMode="auto">
          <a:xfrm>
            <a:off x="381000" y="2682875"/>
            <a:ext cx="8229600" cy="3641725"/>
          </a:xfrm>
          <a:prstGeom prst="rect">
            <a:avLst/>
          </a:prstGeom>
          <a:noFill/>
          <a:ln>
            <a:noFill/>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07000"/>
              </a:lnSpc>
              <a:spcAft>
                <a:spcPts val="1800"/>
              </a:spcAft>
              <a:buClr>
                <a:srgbClr val="7030A0"/>
              </a:buClr>
              <a:buFont typeface="Wingdings" panose="05000000000000000000" pitchFamily="2" charset="2"/>
              <a:buChar char="Ø"/>
              <a:defRPr/>
            </a:pPr>
            <a:r>
              <a:rPr lang="es-ES" altLang="es-ES" sz="1800" b="1" dirty="0">
                <a:latin typeface="+mn-lt"/>
                <a:cs typeface="Arial" panose="020B0604020202020204" pitchFamily="34" charset="0"/>
              </a:rPr>
              <a:t>Plan Estratégico de Subvenciones </a:t>
            </a:r>
            <a:r>
              <a:rPr lang="es-ES" altLang="es-ES" sz="1800" dirty="0">
                <a:latin typeface="+mn-lt"/>
                <a:ea typeface="Calibri" panose="020F0502020204030204" pitchFamily="34" charset="0"/>
                <a:cs typeface="Arial" panose="020B0604020202020204" pitchFamily="34" charset="0"/>
              </a:rPr>
              <a:t>del Área de Gobierno de Familias, Igualdad y Bienestar Social 2022-2024.</a:t>
            </a:r>
          </a:p>
          <a:p>
            <a:pPr marL="342900" indent="-342900" algn="just">
              <a:lnSpc>
                <a:spcPct val="107000"/>
              </a:lnSpc>
              <a:spcAft>
                <a:spcPts val="1800"/>
              </a:spcAft>
              <a:buClr>
                <a:srgbClr val="7030A0"/>
              </a:buClr>
              <a:buFont typeface="Wingdings" panose="05000000000000000000" pitchFamily="2" charset="2"/>
              <a:buChar char="Ø"/>
              <a:defRPr/>
            </a:pPr>
            <a:r>
              <a:rPr lang="es-ES" altLang="es-ES" sz="1800" b="1" dirty="0">
                <a:latin typeface="+mn-lt"/>
                <a:cs typeface="Arial" panose="020B0604020202020204" pitchFamily="34" charset="0"/>
              </a:rPr>
              <a:t>Ordenanza </a:t>
            </a:r>
            <a:r>
              <a:rPr lang="es-ES" altLang="es-ES" sz="1800" dirty="0">
                <a:latin typeface="+mn-lt"/>
                <a:cs typeface="Arial" panose="020B0604020202020204" pitchFamily="34" charset="0"/>
              </a:rPr>
              <a:t>de Bases Reguladoras Generales para la concesión de Subvenciones por el </a:t>
            </a:r>
            <a:r>
              <a:rPr lang="es-ES" altLang="es-ES" sz="1800" b="1" dirty="0">
                <a:latin typeface="+mn-lt"/>
                <a:cs typeface="Arial" panose="020B0604020202020204" pitchFamily="34" charset="0"/>
              </a:rPr>
              <a:t>Ayuntamiento de Madrid </a:t>
            </a:r>
            <a:r>
              <a:rPr lang="es-ES" altLang="es-ES" sz="1800" dirty="0">
                <a:latin typeface="+mn-lt"/>
                <a:cs typeface="Arial" panose="020B0604020202020204" pitchFamily="34" charset="0"/>
              </a:rPr>
              <a:t>y sus Organismos Públicos de fecha 30 de octubre de 2013</a:t>
            </a:r>
            <a:endParaRPr lang="es-ES_tradnl" altLang="es-ES" sz="1800" dirty="0">
              <a:latin typeface="+mn-lt"/>
              <a:cs typeface="Arial" panose="020B0604020202020204" pitchFamily="34" charset="0"/>
            </a:endParaRPr>
          </a:p>
          <a:p>
            <a:pPr marL="342900" indent="-342900" algn="just">
              <a:lnSpc>
                <a:spcPct val="107000"/>
              </a:lnSpc>
              <a:spcAft>
                <a:spcPts val="1800"/>
              </a:spcAft>
              <a:buClr>
                <a:srgbClr val="7030A0"/>
              </a:buClr>
              <a:buFont typeface="Wingdings" panose="05000000000000000000" pitchFamily="2" charset="2"/>
              <a:buChar char="Ø"/>
              <a:defRPr/>
            </a:pPr>
            <a:r>
              <a:rPr lang="es-ES" altLang="es-ES" sz="1800" dirty="0">
                <a:latin typeface="+mn-lt"/>
                <a:cs typeface="Arial" panose="020B0604020202020204" pitchFamily="34" charset="0"/>
              </a:rPr>
              <a:t>Acuerdo de Junta de Gobierno de la Ciudad de Madrid, de 13 de septiembre de 2018, por el que se aprueban </a:t>
            </a:r>
            <a:r>
              <a:rPr lang="es-ES" altLang="es-ES" sz="1800" b="1" dirty="0">
                <a:latin typeface="+mn-lt"/>
                <a:cs typeface="Arial" panose="020B0604020202020204" pitchFamily="34" charset="0"/>
              </a:rPr>
              <a:t>las Directrices para la Aplicación de la Transversalidad de Género </a:t>
            </a:r>
            <a:r>
              <a:rPr lang="es-ES" altLang="es-ES" sz="1800" dirty="0">
                <a:latin typeface="+mn-lt"/>
                <a:cs typeface="Arial" panose="020B0604020202020204" pitchFamily="34" charset="0"/>
              </a:rPr>
              <a:t>en el Ayuntamiento de Madrid.</a:t>
            </a:r>
          </a:p>
          <a:p>
            <a:pPr algn="just" eaLnBrk="1" hangingPunct="1">
              <a:buFontTx/>
              <a:buNone/>
              <a:defRPr/>
            </a:pPr>
            <a:endParaRPr lang="es-ES" altLang="es-ES" sz="1800" dirty="0"/>
          </a:p>
          <a:p>
            <a:pPr algn="just" eaLnBrk="1" hangingPunct="1">
              <a:defRPr/>
            </a:pPr>
            <a:endParaRPr lang="es-ES" altLang="es-ES" sz="2000" dirty="0"/>
          </a:p>
        </p:txBody>
      </p:sp>
      <p:grpSp>
        <p:nvGrpSpPr>
          <p:cNvPr id="20485" name="Grupo 17">
            <a:extLst>
              <a:ext uri="{FF2B5EF4-FFF2-40B4-BE49-F238E27FC236}">
                <a16:creationId xmlns:a16="http://schemas.microsoft.com/office/drawing/2014/main" id="{8706AD86-3173-10F3-8694-BA62C56976B9}"/>
              </a:ext>
            </a:extLst>
          </p:cNvPr>
          <p:cNvGrpSpPr>
            <a:grpSpLocks/>
          </p:cNvGrpSpPr>
          <p:nvPr/>
        </p:nvGrpSpPr>
        <p:grpSpPr bwMode="auto">
          <a:xfrm>
            <a:off x="609600" y="184150"/>
            <a:ext cx="8605838" cy="730250"/>
            <a:chOff x="609600" y="379293"/>
            <a:chExt cx="8605837" cy="729695"/>
          </a:xfrm>
        </p:grpSpPr>
        <p:pic>
          <p:nvPicPr>
            <p:cNvPr id="20486" name="Imagen 18">
              <a:extLst>
                <a:ext uri="{FF2B5EF4-FFF2-40B4-BE49-F238E27FC236}">
                  <a16:creationId xmlns:a16="http://schemas.microsoft.com/office/drawing/2014/main" id="{A5963789-F007-5600-DE01-226AB3A22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n 2">
              <a:extLst>
                <a:ext uri="{FF2B5EF4-FFF2-40B4-BE49-F238E27FC236}">
                  <a16:creationId xmlns:a16="http://schemas.microsoft.com/office/drawing/2014/main" id="{5655D7C6-F502-F076-C6DD-004678F51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14">
              <a:extLst>
                <a:ext uri="{FF2B5EF4-FFF2-40B4-BE49-F238E27FC236}">
                  <a16:creationId xmlns:a16="http://schemas.microsoft.com/office/drawing/2014/main" id="{712A6D09-34AC-F802-FE58-A5B6A12C076A}"/>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4276F5BA-8FF4-D643-04CB-D5BD2C6DF95B}"/>
              </a:ext>
            </a:extLst>
          </p:cNvPr>
          <p:cNvSpPr>
            <a:spLocks noGrp="1" noChangeArrowheads="1"/>
          </p:cNvSpPr>
          <p:nvPr>
            <p:ph idx="1"/>
          </p:nvPr>
        </p:nvSpPr>
        <p:spPr>
          <a:xfrm>
            <a:off x="457200" y="1391134"/>
            <a:ext cx="8445500" cy="5282716"/>
          </a:xfrm>
        </p:spPr>
        <p:txBody>
          <a:bodyPr>
            <a:normAutofit fontScale="85000" lnSpcReduction="20000"/>
          </a:bodyPr>
          <a:lstStyle/>
          <a:p>
            <a:pPr marL="0" indent="0" algn="ctr" eaLnBrk="1" hangingPunct="1">
              <a:lnSpc>
                <a:spcPct val="90000"/>
              </a:lnSpc>
              <a:buFontTx/>
              <a:buNone/>
            </a:pPr>
            <a:r>
              <a:rPr lang="es-ES" altLang="es-ES" sz="2400" b="1" dirty="0"/>
              <a:t>Fuentes de verificación</a:t>
            </a:r>
          </a:p>
          <a:p>
            <a:pPr algn="just">
              <a:buFont typeface="Wingdings" panose="05000000000000000000" pitchFamily="2" charset="2"/>
              <a:buChar char="Ø"/>
            </a:pPr>
            <a:r>
              <a:rPr lang="es-ES" sz="2000" b="0" i="0" u="none" strike="noStrike" baseline="0" dirty="0">
                <a:solidFill>
                  <a:srgbClr val="000000"/>
                </a:solidFill>
              </a:rPr>
              <a:t>a) </a:t>
            </a:r>
            <a:r>
              <a:rPr lang="es-ES" sz="2000" b="1" i="0" u="none" strike="noStrike" baseline="0" dirty="0">
                <a:solidFill>
                  <a:srgbClr val="000000"/>
                </a:solidFill>
              </a:rPr>
              <a:t>Certificado </a:t>
            </a:r>
            <a:r>
              <a:rPr lang="es-ES" sz="2000" b="0" i="0" u="none" strike="noStrike" baseline="0" dirty="0">
                <a:solidFill>
                  <a:srgbClr val="000000"/>
                </a:solidFill>
              </a:rPr>
              <a:t>que acredite las personas beneficiarias asistentes a las diferentes actividades, con </a:t>
            </a:r>
            <a:r>
              <a:rPr lang="es-ES" sz="2000" b="1" i="0" u="none" strike="noStrike" baseline="0" dirty="0">
                <a:solidFill>
                  <a:srgbClr val="000000"/>
                </a:solidFill>
              </a:rPr>
              <a:t>listado </a:t>
            </a:r>
            <a:r>
              <a:rPr lang="es-ES" sz="2000" b="0" i="0" u="none" strike="noStrike" baseline="0" dirty="0">
                <a:solidFill>
                  <a:srgbClr val="000000"/>
                </a:solidFill>
              </a:rPr>
              <a:t>de las que han finalizado las mismas; </a:t>
            </a:r>
          </a:p>
          <a:p>
            <a:pPr algn="just">
              <a:buFont typeface="Wingdings" panose="05000000000000000000" pitchFamily="2" charset="2"/>
              <a:buChar char="Ø"/>
            </a:pPr>
            <a:r>
              <a:rPr lang="es-ES" sz="2000" b="0" i="0" u="none" strike="noStrike" baseline="0" dirty="0">
                <a:solidFill>
                  <a:srgbClr val="000000"/>
                </a:solidFill>
              </a:rPr>
              <a:t>b) </a:t>
            </a:r>
            <a:r>
              <a:rPr lang="es-ES" sz="2000" b="1" i="0" u="none" strike="noStrike" baseline="0" dirty="0">
                <a:solidFill>
                  <a:srgbClr val="000000"/>
                </a:solidFill>
              </a:rPr>
              <a:t>Fichas de inscripción de asistentes con listados</a:t>
            </a:r>
            <a:endParaRPr lang="es-ES" sz="2000" b="0" i="0" u="none" strike="noStrike" baseline="0" dirty="0">
              <a:solidFill>
                <a:srgbClr val="000000"/>
              </a:solidFill>
            </a:endParaRPr>
          </a:p>
          <a:p>
            <a:pPr algn="just">
              <a:buFont typeface="Wingdings" panose="05000000000000000000" pitchFamily="2" charset="2"/>
              <a:buChar char="Ø"/>
            </a:pPr>
            <a:r>
              <a:rPr lang="es-ES" sz="2000" b="0" i="0" u="none" strike="noStrike" baseline="0" dirty="0"/>
              <a:t>c</a:t>
            </a:r>
            <a:r>
              <a:rPr lang="es-ES" sz="2000" b="1" i="0" u="none" strike="noStrike" baseline="0" dirty="0"/>
              <a:t>) Listados</a:t>
            </a:r>
            <a:r>
              <a:rPr lang="es-ES" sz="2000" b="0" i="0" u="none" strike="noStrike" baseline="0" dirty="0"/>
              <a:t> de participantes/asistentes; </a:t>
            </a:r>
          </a:p>
          <a:p>
            <a:pPr algn="just">
              <a:buFont typeface="Wingdings" panose="05000000000000000000" pitchFamily="2" charset="2"/>
              <a:buChar char="Ø"/>
            </a:pPr>
            <a:r>
              <a:rPr lang="es-ES" sz="2000" b="0" i="0" u="none" strike="noStrike" baseline="0" dirty="0"/>
              <a:t>d) </a:t>
            </a:r>
            <a:r>
              <a:rPr lang="es-ES" sz="2000" b="1" i="0" u="none" strike="noStrike" baseline="0" dirty="0"/>
              <a:t>Informes de resultados</a:t>
            </a:r>
            <a:r>
              <a:rPr lang="es-ES" sz="2000" b="0" i="0" u="none" strike="noStrike" baseline="0" dirty="0"/>
              <a:t>, certificado del grado de satisfacción y media aritmética obtenida e informe de evaluación de personas beneficiarias, con listados; </a:t>
            </a:r>
          </a:p>
          <a:p>
            <a:pPr algn="just">
              <a:buFont typeface="Wingdings" panose="05000000000000000000" pitchFamily="2" charset="2"/>
              <a:buChar char="Ø"/>
            </a:pPr>
            <a:r>
              <a:rPr lang="es-ES" sz="2000" b="0" i="0" u="none" strike="noStrike" baseline="0" dirty="0"/>
              <a:t>e) </a:t>
            </a:r>
            <a:r>
              <a:rPr lang="es-ES" sz="2000" b="1" i="0" u="none" strike="noStrike" baseline="0" dirty="0"/>
              <a:t>Certificado del número de días</a:t>
            </a:r>
            <a:r>
              <a:rPr lang="es-ES" sz="2000" b="0" i="0" u="none" strike="noStrike" baseline="0" dirty="0"/>
              <a:t>/actividad/sesiones con cuadro o calendario explicativo; </a:t>
            </a:r>
          </a:p>
          <a:p>
            <a:pPr algn="just">
              <a:buFont typeface="Wingdings" panose="05000000000000000000" pitchFamily="2" charset="2"/>
              <a:buChar char="Ø"/>
            </a:pPr>
            <a:r>
              <a:rPr lang="es-ES" sz="2000" b="0" i="0" u="none" strike="noStrike" baseline="0" dirty="0"/>
              <a:t>f) </a:t>
            </a:r>
            <a:r>
              <a:rPr lang="es-ES" sz="2000" b="1" i="0" u="none" strike="noStrike" baseline="0" dirty="0"/>
              <a:t>Encuestas y/o cuestionarios de evaluación con la media aritmética </a:t>
            </a:r>
            <a:r>
              <a:rPr lang="es-ES" sz="2000" b="0" i="0" u="none" strike="noStrike" baseline="0" dirty="0"/>
              <a:t>obtenida y la escala/categoría de referencia; </a:t>
            </a:r>
          </a:p>
          <a:p>
            <a:pPr algn="just">
              <a:buFont typeface="Wingdings" panose="05000000000000000000" pitchFamily="2" charset="2"/>
              <a:buChar char="Ø"/>
            </a:pPr>
            <a:r>
              <a:rPr lang="es-ES" sz="2000" b="0" i="0" u="none" strike="noStrike" baseline="0" dirty="0"/>
              <a:t>g) </a:t>
            </a:r>
            <a:r>
              <a:rPr lang="es-ES" sz="2000" b="1" i="0" u="none" strike="noStrike" baseline="0" dirty="0"/>
              <a:t>Certificado sobre el número/porcentaje de personas beneficiarias con mejora </a:t>
            </a:r>
            <a:r>
              <a:rPr lang="es-ES" sz="2000" b="0" i="0" u="none" strike="noStrike" baseline="0" dirty="0"/>
              <a:t>sobre el total, con referencia a los resultados de las pruebas/evaluaciones obtenidas; </a:t>
            </a:r>
          </a:p>
          <a:p>
            <a:pPr algn="just">
              <a:buFont typeface="Wingdings" panose="05000000000000000000" pitchFamily="2" charset="2"/>
              <a:buChar char="Ø"/>
            </a:pPr>
            <a:r>
              <a:rPr lang="es-ES" sz="2000" b="0" i="0" u="none" strike="noStrike" baseline="0" dirty="0"/>
              <a:t>h</a:t>
            </a:r>
            <a:r>
              <a:rPr lang="es-ES" sz="2000" b="1" i="0" u="none" strike="noStrike" baseline="0" dirty="0"/>
              <a:t>) Memorias de actividades</a:t>
            </a:r>
            <a:r>
              <a:rPr lang="es-ES" sz="2000" b="0" i="0" u="none" strike="noStrike" baseline="0" dirty="0"/>
              <a:t>; medios utilizados para </a:t>
            </a:r>
            <a:r>
              <a:rPr lang="es-ES" sz="2000" b="1" i="0" u="none" strike="noStrike" baseline="0" dirty="0"/>
              <a:t>publicitar</a:t>
            </a:r>
            <a:r>
              <a:rPr lang="es-ES" sz="2000" b="0" i="0" u="none" strike="noStrike" baseline="0" dirty="0"/>
              <a:t> las mismas </a:t>
            </a:r>
          </a:p>
          <a:p>
            <a:pPr algn="just">
              <a:buFont typeface="Wingdings" panose="05000000000000000000" pitchFamily="2" charset="2"/>
              <a:buChar char="Ø"/>
            </a:pPr>
            <a:r>
              <a:rPr lang="es-ES" sz="2000" b="0" i="0" u="none" strike="noStrike" baseline="0" dirty="0"/>
              <a:t>i) Cualesquiera otras fuentes de información que permitan verificar los resultados obtenidos, en base a los indicadores establecidos y con relación directa con éstos. </a:t>
            </a:r>
            <a:endParaRPr lang="es-ES" altLang="es-ES" sz="2000" u="sng" dirty="0"/>
          </a:p>
          <a:p>
            <a:pPr marL="0" indent="0" algn="just" eaLnBrk="1" hangingPunct="1">
              <a:lnSpc>
                <a:spcPct val="90000"/>
              </a:lnSpc>
              <a:buFontTx/>
              <a:buNone/>
            </a:pPr>
            <a:endParaRPr lang="es-ES" altLang="es-ES" b="1" dirty="0"/>
          </a:p>
        </p:txBody>
      </p:sp>
      <p:sp>
        <p:nvSpPr>
          <p:cNvPr id="53252" name="Rectangle 4">
            <a:extLst>
              <a:ext uri="{FF2B5EF4-FFF2-40B4-BE49-F238E27FC236}">
                <a16:creationId xmlns:a16="http://schemas.microsoft.com/office/drawing/2014/main" id="{A3F70716-CC91-DA82-DB79-708D8ADD4BEC}"/>
              </a:ext>
            </a:extLst>
          </p:cNvPr>
          <p:cNvSpPr>
            <a:spLocks noChangeArrowheads="1"/>
          </p:cNvSpPr>
          <p:nvPr/>
        </p:nvSpPr>
        <p:spPr bwMode="auto">
          <a:xfrm>
            <a:off x="448294" y="959262"/>
            <a:ext cx="8496300" cy="38700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20738" indent="-285750">
              <a:spcBef>
                <a:spcPct val="20000"/>
              </a:spcBef>
              <a:buChar char="–"/>
              <a:defRPr sz="2800">
                <a:solidFill>
                  <a:schemeClr val="tx1"/>
                </a:solidFill>
                <a:latin typeface="Arial" panose="020B0604020202020204" pitchFamily="34" charset="0"/>
              </a:defRPr>
            </a:lvl2pPr>
            <a:lvl3pPr marL="1228725" indent="-228600">
              <a:spcBef>
                <a:spcPct val="20000"/>
              </a:spcBef>
              <a:buChar char="•"/>
              <a:defRPr sz="2400">
                <a:solidFill>
                  <a:schemeClr val="tx1"/>
                </a:solidFill>
                <a:latin typeface="Arial" panose="020B0604020202020204" pitchFamily="34" charset="0"/>
              </a:defRPr>
            </a:lvl3pPr>
            <a:lvl4pPr marL="1636713"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b="1" dirty="0">
                <a:solidFill>
                  <a:srgbClr val="7030A0"/>
                </a:solidFill>
              </a:rPr>
              <a:t>PROCEDIMIENTO PARA EVALUACIÓN DE RESULTADOS (IV)</a:t>
            </a:r>
          </a:p>
        </p:txBody>
      </p:sp>
      <p:grpSp>
        <p:nvGrpSpPr>
          <p:cNvPr id="53253" name="Grupo 4">
            <a:extLst>
              <a:ext uri="{FF2B5EF4-FFF2-40B4-BE49-F238E27FC236}">
                <a16:creationId xmlns:a16="http://schemas.microsoft.com/office/drawing/2014/main" id="{DB0CCDB2-32AE-6B70-AC41-B9E0776A8695}"/>
              </a:ext>
            </a:extLst>
          </p:cNvPr>
          <p:cNvGrpSpPr>
            <a:grpSpLocks/>
          </p:cNvGrpSpPr>
          <p:nvPr/>
        </p:nvGrpSpPr>
        <p:grpSpPr bwMode="auto">
          <a:xfrm>
            <a:off x="609600" y="184150"/>
            <a:ext cx="8605838" cy="730250"/>
            <a:chOff x="609600" y="379293"/>
            <a:chExt cx="8605837" cy="729695"/>
          </a:xfrm>
        </p:grpSpPr>
        <p:pic>
          <p:nvPicPr>
            <p:cNvPr id="53254" name="Imagen 5">
              <a:extLst>
                <a:ext uri="{FF2B5EF4-FFF2-40B4-BE49-F238E27FC236}">
                  <a16:creationId xmlns:a16="http://schemas.microsoft.com/office/drawing/2014/main" id="{EAE7B8BC-0F47-FCF8-7801-DAC51288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Imagen 2">
              <a:extLst>
                <a:ext uri="{FF2B5EF4-FFF2-40B4-BE49-F238E27FC236}">
                  <a16:creationId xmlns:a16="http://schemas.microsoft.com/office/drawing/2014/main" id="{CA2AC627-E857-5677-5EDD-B2B82A8A5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14">
              <a:extLst>
                <a:ext uri="{FF2B5EF4-FFF2-40B4-BE49-F238E27FC236}">
                  <a16:creationId xmlns:a16="http://schemas.microsoft.com/office/drawing/2014/main" id="{4928926A-B98A-64C0-3BC7-CD90D4343EDD}"/>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dirty="0">
                  <a:solidFill>
                    <a:srgbClr val="2E74B5"/>
                  </a:solidFill>
                  <a:ea typeface="Times New Roman" panose="02020603050405020304" pitchFamily="18" charset="0"/>
                  <a:cs typeface="Tahoma" panose="020B0604030504040204" pitchFamily="34" charset="0"/>
                </a:rPr>
                <a:t>ó</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dirty="0">
                  <a:solidFill>
                    <a:srgbClr val="2E74B5"/>
                  </a:solidFill>
                  <a:ea typeface="Times New Roman" panose="02020603050405020304" pitchFamily="18" charset="0"/>
                  <a:cs typeface="Tahoma" panose="020B0604030504040204" pitchFamily="34" charset="0"/>
                </a:rPr>
                <a:t>í</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dirty="0">
                  <a:solidFill>
                    <a:srgbClr val="2E74B5"/>
                  </a:solidFill>
                  <a:ea typeface="Times New Roman" panose="02020603050405020304" pitchFamily="18" charset="0"/>
                  <a:cs typeface="Tahoma" panose="020B0604030504040204" pitchFamily="34" charset="0"/>
                </a:rPr>
                <a:t>é</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dirty="0">
                  <a:ea typeface="Times New Roman" panose="02020603050405020304" pitchFamily="18" charset="0"/>
                  <a:cs typeface="Tahoma" panose="020B0604030504040204" pitchFamily="34" charset="0"/>
                </a:rPr>
                <a:t> </a:t>
              </a:r>
              <a:endParaRPr lang="es-ES" altLang="es-ES" sz="1800" dirty="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325453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B5BDE82C-6100-770C-9661-31A6C0A52821}"/>
              </a:ext>
            </a:extLst>
          </p:cNvPr>
          <p:cNvSpPr>
            <a:spLocks noGrp="1" noChangeArrowheads="1"/>
          </p:cNvSpPr>
          <p:nvPr>
            <p:ph type="title"/>
          </p:nvPr>
        </p:nvSpPr>
        <p:spPr>
          <a:xfrm>
            <a:off x="381000" y="1447800"/>
            <a:ext cx="8229600" cy="990600"/>
          </a:xfrm>
        </p:spPr>
        <p:txBody>
          <a:bodyPr/>
          <a:lstStyle/>
          <a:p>
            <a:pPr algn="ctr" eaLnBrk="1" hangingPunct="1"/>
            <a:r>
              <a:rPr lang="es-ES" altLang="es-ES" sz="2000" b="1" dirty="0">
                <a:solidFill>
                  <a:srgbClr val="7030A0"/>
                </a:solidFill>
              </a:rPr>
              <a:t>PROCEDIMIENTO PARA EVALUACIÓN DE RESULTADOS (V)</a:t>
            </a:r>
            <a:br>
              <a:rPr lang="es-ES" altLang="es-ES" sz="2400" dirty="0">
                <a:solidFill>
                  <a:srgbClr val="0070C0"/>
                </a:solidFill>
              </a:rPr>
            </a:br>
            <a:endParaRPr lang="es-ES" altLang="es-ES" sz="2400" dirty="0">
              <a:solidFill>
                <a:srgbClr val="0070C0"/>
              </a:solidFill>
            </a:endParaRPr>
          </a:p>
        </p:txBody>
      </p:sp>
      <p:sp>
        <p:nvSpPr>
          <p:cNvPr id="45060" name="Rectangle 5">
            <a:extLst>
              <a:ext uri="{FF2B5EF4-FFF2-40B4-BE49-F238E27FC236}">
                <a16:creationId xmlns:a16="http://schemas.microsoft.com/office/drawing/2014/main" id="{52DBB08E-EBA2-A10F-141B-0B0F071C2CCF}"/>
              </a:ext>
            </a:extLst>
          </p:cNvPr>
          <p:cNvSpPr>
            <a:spLocks noGrp="1" noChangeArrowheads="1"/>
          </p:cNvSpPr>
          <p:nvPr>
            <p:ph idx="1"/>
          </p:nvPr>
        </p:nvSpPr>
        <p:spPr>
          <a:xfrm>
            <a:off x="228600" y="2743200"/>
            <a:ext cx="8458200" cy="3810000"/>
          </a:xfrm>
        </p:spPr>
        <p:txBody>
          <a:bodyPr>
            <a:normAutofit/>
          </a:bodyPr>
          <a:lstStyle/>
          <a:p>
            <a:pPr algn="just" eaLnBrk="1" hangingPunct="1">
              <a:lnSpc>
                <a:spcPct val="80000"/>
              </a:lnSpc>
              <a:buFont typeface="Wingdings" panose="05000000000000000000" pitchFamily="2" charset="2"/>
              <a:buChar char="Ø"/>
              <a:defRPr/>
            </a:pPr>
            <a:r>
              <a:rPr lang="es-ES" altLang="es-ES" dirty="0"/>
              <a:t>Para medir el “Grado de sensibilización de las personas participantes”, el “Grado de </a:t>
            </a:r>
            <a:r>
              <a:rPr lang="es-ES" altLang="es-ES" dirty="0" err="1"/>
              <a:t>auto-percepción</a:t>
            </a:r>
            <a:r>
              <a:rPr lang="es-ES" altLang="es-ES" dirty="0"/>
              <a:t> de la mejora de la autonomía y autoestima” y el “Grado de satisfacción de las personas participantes en las actividades”, se aporta como </a:t>
            </a:r>
            <a:r>
              <a:rPr lang="es-ES" altLang="es-ES" b="1" u="sng" dirty="0"/>
              <a:t>Anexo III </a:t>
            </a:r>
            <a:r>
              <a:rPr lang="es-ES" altLang="es-ES" dirty="0"/>
              <a:t>en la Convocatoria, el </a:t>
            </a:r>
            <a:r>
              <a:rPr lang="es-ES" altLang="es-ES" b="1" dirty="0"/>
              <a:t>Modelo de Cuestionario </a:t>
            </a:r>
            <a:r>
              <a:rPr lang="es-ES" altLang="es-ES" dirty="0"/>
              <a:t>que se debe utilizar.</a:t>
            </a:r>
          </a:p>
          <a:p>
            <a:pPr marL="0" indent="0" algn="just" eaLnBrk="1" hangingPunct="1">
              <a:lnSpc>
                <a:spcPct val="80000"/>
              </a:lnSpc>
              <a:buNone/>
              <a:defRPr/>
            </a:pPr>
            <a:r>
              <a:rPr lang="es-ES" altLang="es-ES" dirty="0"/>
              <a:t> </a:t>
            </a:r>
          </a:p>
          <a:p>
            <a:pPr algn="just" eaLnBrk="1" hangingPunct="1">
              <a:lnSpc>
                <a:spcPct val="80000"/>
              </a:lnSpc>
              <a:buFont typeface="Wingdings" panose="05000000000000000000" pitchFamily="2" charset="2"/>
              <a:buChar char="Ø"/>
              <a:defRPr/>
            </a:pPr>
            <a:r>
              <a:rPr lang="es-ES" altLang="es-ES" dirty="0"/>
              <a:t>En estos casos, es aconsejable que la meta se exprese en porcentaje.</a:t>
            </a:r>
          </a:p>
          <a:p>
            <a:pPr algn="just" eaLnBrk="1" hangingPunct="1">
              <a:lnSpc>
                <a:spcPct val="80000"/>
              </a:lnSpc>
              <a:buFont typeface="Wingdings" panose="05000000000000000000" pitchFamily="2" charset="2"/>
              <a:buChar char="Ø"/>
              <a:defRPr/>
            </a:pPr>
            <a:endParaRPr lang="es-ES" altLang="es-ES" dirty="0"/>
          </a:p>
          <a:p>
            <a:pPr algn="just" eaLnBrk="1" hangingPunct="1">
              <a:lnSpc>
                <a:spcPct val="80000"/>
              </a:lnSpc>
              <a:buFont typeface="Wingdings" panose="05000000000000000000" pitchFamily="2" charset="2"/>
              <a:buChar char="Ø"/>
              <a:defRPr/>
            </a:pPr>
            <a:r>
              <a:rPr lang="es-ES" altLang="es-ES" dirty="0"/>
              <a:t>En la justificación, se deberá aportar el Modelo de Informe de resultados de cuestionarios que se aporta </a:t>
            </a:r>
            <a:r>
              <a:rPr lang="es-ES" altLang="es-ES" dirty="0">
                <a:cs typeface="Times New Roman" panose="02020603050405020304" pitchFamily="18" charset="0"/>
              </a:rPr>
              <a:t>como</a:t>
            </a:r>
            <a:r>
              <a:rPr lang="es-ES" altLang="es-ES" u="sng" dirty="0">
                <a:cs typeface="Times New Roman" panose="02020603050405020304" pitchFamily="18" charset="0"/>
              </a:rPr>
              <a:t> </a:t>
            </a:r>
            <a:r>
              <a:rPr lang="es-ES" altLang="es-ES" b="1" u="sng" dirty="0">
                <a:cs typeface="Times New Roman" panose="02020603050405020304" pitchFamily="18" charset="0"/>
              </a:rPr>
              <a:t>Anexo IV. </a:t>
            </a:r>
          </a:p>
          <a:p>
            <a:pPr marL="0" indent="0" algn="just" eaLnBrk="1" hangingPunct="1">
              <a:lnSpc>
                <a:spcPct val="90000"/>
              </a:lnSpc>
              <a:buNone/>
              <a:defRPr/>
            </a:pPr>
            <a:r>
              <a:rPr lang="es-ES" altLang="es-ES" dirty="0">
                <a:cs typeface="Times New Roman" panose="02020603050405020304" pitchFamily="18" charset="0"/>
              </a:rPr>
              <a:t>	</a:t>
            </a:r>
            <a:endParaRPr lang="es-ES" altLang="es-ES" dirty="0"/>
          </a:p>
        </p:txBody>
      </p:sp>
      <p:grpSp>
        <p:nvGrpSpPr>
          <p:cNvPr id="56325" name="Grupo 4">
            <a:extLst>
              <a:ext uri="{FF2B5EF4-FFF2-40B4-BE49-F238E27FC236}">
                <a16:creationId xmlns:a16="http://schemas.microsoft.com/office/drawing/2014/main" id="{B5498C25-0A8B-205B-3741-86B6A45357DB}"/>
              </a:ext>
            </a:extLst>
          </p:cNvPr>
          <p:cNvGrpSpPr>
            <a:grpSpLocks/>
          </p:cNvGrpSpPr>
          <p:nvPr/>
        </p:nvGrpSpPr>
        <p:grpSpPr bwMode="auto">
          <a:xfrm>
            <a:off x="609600" y="184150"/>
            <a:ext cx="8605838" cy="730250"/>
            <a:chOff x="609600" y="379293"/>
            <a:chExt cx="8605837" cy="729695"/>
          </a:xfrm>
        </p:grpSpPr>
        <p:pic>
          <p:nvPicPr>
            <p:cNvPr id="56326" name="Imagen 5">
              <a:extLst>
                <a:ext uri="{FF2B5EF4-FFF2-40B4-BE49-F238E27FC236}">
                  <a16:creationId xmlns:a16="http://schemas.microsoft.com/office/drawing/2014/main" id="{A93650F0-2D4C-05DC-CD1E-594961CCE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Imagen 2">
              <a:extLst>
                <a:ext uri="{FF2B5EF4-FFF2-40B4-BE49-F238E27FC236}">
                  <a16:creationId xmlns:a16="http://schemas.microsoft.com/office/drawing/2014/main" id="{4A806567-C7D2-2526-1554-F4625541C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14">
              <a:extLst>
                <a:ext uri="{FF2B5EF4-FFF2-40B4-BE49-F238E27FC236}">
                  <a16:creationId xmlns:a16="http://schemas.microsoft.com/office/drawing/2014/main" id="{71451D56-76AF-926B-4BEC-887B9F967D4F}"/>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927501-248C-4C19-BEFF-7DCFEC61A41F}"/>
              </a:ext>
            </a:extLst>
          </p:cNvPr>
          <p:cNvSpPr>
            <a:spLocks noGrp="1"/>
          </p:cNvSpPr>
          <p:nvPr>
            <p:ph idx="4294967295"/>
          </p:nvPr>
        </p:nvSpPr>
        <p:spPr>
          <a:xfrm>
            <a:off x="381000" y="2679707"/>
            <a:ext cx="8382000" cy="2865424"/>
          </a:xfrm>
        </p:spPr>
        <p:txBody>
          <a:bodyPr vert="horz" lIns="91440" tIns="45720" rIns="91440" bIns="45720" rtlCol="0">
            <a:normAutofit fontScale="92500" lnSpcReduction="10000"/>
          </a:bodyPr>
          <a:lstStyle/>
          <a:p>
            <a:pPr marL="0" indent="0" algn="just">
              <a:buNone/>
            </a:pPr>
            <a:r>
              <a:rPr lang="es-ES" sz="2000" b="1" dirty="0"/>
              <a:t>Art 27.1. </a:t>
            </a:r>
            <a:r>
              <a:rPr lang="es-ES" sz="2000" dirty="0"/>
              <a:t>Conforme a lo establecido en la Instrucción 3/2019, que establece los criterios y los procedimientos para la evaluación de subvenciones y pago por resultados en el Ayuntamiento de Madrid, el importe final efectivo de la subvención dependerá del grado de consecución de los resultados inicialmente previstos. A estos efectos, la entidad beneficiaria de la subvención deberá presentar, en el momento de la justificación, una memoria en la que exponga los resultados obtenidos en los indicadores de evaluación del proyecto, respecto a las metas inicialmente previstas. El porcentaje de cumplimiento de las metas se utilizará como criterio para el reintegro, en su caso, de parte de la subvención percibida. </a:t>
            </a:r>
          </a:p>
          <a:p>
            <a:pPr marL="0" indent="0" algn="ctr">
              <a:buNone/>
            </a:pPr>
            <a:endParaRPr lang="es-ES" sz="2000" dirty="0"/>
          </a:p>
        </p:txBody>
      </p:sp>
      <p:sp>
        <p:nvSpPr>
          <p:cNvPr id="2" name="Título 1">
            <a:extLst>
              <a:ext uri="{FF2B5EF4-FFF2-40B4-BE49-F238E27FC236}">
                <a16:creationId xmlns:a16="http://schemas.microsoft.com/office/drawing/2014/main" id="{3187593B-5E8D-41BA-9A7A-A9AD72CAE8FC}"/>
              </a:ext>
            </a:extLst>
          </p:cNvPr>
          <p:cNvSpPr>
            <a:spLocks noGrp="1"/>
          </p:cNvSpPr>
          <p:nvPr>
            <p:ph type="title" idx="4294967295"/>
          </p:nvPr>
        </p:nvSpPr>
        <p:spPr>
          <a:xfrm>
            <a:off x="795734" y="1453778"/>
            <a:ext cx="7552531" cy="898525"/>
          </a:xfrm>
        </p:spPr>
        <p:txBody>
          <a:bodyPr anchor="b">
            <a:noAutofit/>
          </a:bodyPr>
          <a:lstStyle/>
          <a:p>
            <a:pPr algn="ctr"/>
            <a:r>
              <a:rPr lang="es-ES" altLang="es-ES" sz="2000" b="1" dirty="0">
                <a:solidFill>
                  <a:srgbClr val="7030A0"/>
                </a:solidFill>
              </a:rPr>
              <a:t>PROCEDIMIENTO PARA EVALUACIÓN DE RESULTADOS (VI)</a:t>
            </a:r>
            <a:br>
              <a:rPr lang="es-ES" altLang="es-ES" sz="2000" b="1" dirty="0">
                <a:solidFill>
                  <a:srgbClr val="7030A0"/>
                </a:solidFill>
              </a:rPr>
            </a:br>
            <a:endParaRPr lang="es-ES" sz="2000" dirty="0">
              <a:solidFill>
                <a:schemeClr val="tx2"/>
              </a:solidFill>
            </a:endParaRPr>
          </a:p>
        </p:txBody>
      </p:sp>
      <p:grpSp>
        <p:nvGrpSpPr>
          <p:cNvPr id="9" name="Grupo 4">
            <a:extLst>
              <a:ext uri="{FF2B5EF4-FFF2-40B4-BE49-F238E27FC236}">
                <a16:creationId xmlns:a16="http://schemas.microsoft.com/office/drawing/2014/main" id="{0B4A51D3-9D67-4554-AB35-966CD998B5BA}"/>
              </a:ext>
            </a:extLst>
          </p:cNvPr>
          <p:cNvGrpSpPr>
            <a:grpSpLocks/>
          </p:cNvGrpSpPr>
          <p:nvPr/>
        </p:nvGrpSpPr>
        <p:grpSpPr bwMode="auto">
          <a:xfrm>
            <a:off x="538162" y="221982"/>
            <a:ext cx="8605838" cy="730250"/>
            <a:chOff x="609600" y="379293"/>
            <a:chExt cx="8605837" cy="729695"/>
          </a:xfrm>
        </p:grpSpPr>
        <p:pic>
          <p:nvPicPr>
            <p:cNvPr id="11" name="Imagen 5">
              <a:extLst>
                <a:ext uri="{FF2B5EF4-FFF2-40B4-BE49-F238E27FC236}">
                  <a16:creationId xmlns:a16="http://schemas.microsoft.com/office/drawing/2014/main" id="{52769247-0326-47F0-86D1-8D63B8016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
              <a:extLst>
                <a:ext uri="{FF2B5EF4-FFF2-40B4-BE49-F238E27FC236}">
                  <a16:creationId xmlns:a16="http://schemas.microsoft.com/office/drawing/2014/main" id="{C4DABD3B-71DC-48CC-A15A-0BB358290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4">
              <a:extLst>
                <a:ext uri="{FF2B5EF4-FFF2-40B4-BE49-F238E27FC236}">
                  <a16:creationId xmlns:a16="http://schemas.microsoft.com/office/drawing/2014/main" id="{4323478B-E642-49C2-99F0-1A48A6C06B29}"/>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dirty="0">
                  <a:solidFill>
                    <a:srgbClr val="2E74B5"/>
                  </a:solidFill>
                  <a:ea typeface="Times New Roman" panose="02020603050405020304" pitchFamily="18" charset="0"/>
                  <a:cs typeface="Tahoma" panose="020B0604030504040204" pitchFamily="34" charset="0"/>
                </a:rPr>
                <a:t>ó</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dirty="0">
                  <a:solidFill>
                    <a:srgbClr val="2E74B5"/>
                  </a:solidFill>
                  <a:ea typeface="Times New Roman" panose="02020603050405020304" pitchFamily="18" charset="0"/>
                  <a:cs typeface="Tahoma" panose="020B0604030504040204" pitchFamily="34" charset="0"/>
                </a:rPr>
                <a:t>í</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dirty="0">
                  <a:solidFill>
                    <a:srgbClr val="2E74B5"/>
                  </a:solidFill>
                  <a:ea typeface="Times New Roman" panose="02020603050405020304" pitchFamily="18" charset="0"/>
                  <a:cs typeface="Tahoma" panose="020B0604030504040204" pitchFamily="34" charset="0"/>
                </a:rPr>
                <a:t>é</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dirty="0">
                  <a:ea typeface="Times New Roman" panose="02020603050405020304" pitchFamily="18" charset="0"/>
                  <a:cs typeface="Tahoma" panose="020B0604030504040204" pitchFamily="34" charset="0"/>
                </a:rPr>
                <a:t> </a:t>
              </a:r>
              <a:endParaRPr lang="es-ES" altLang="es-ES" sz="1800" dirty="0">
                <a:ea typeface="Times New Roman" panose="02020603050405020304" pitchFamily="18" charset="0"/>
                <a:cs typeface="Tahoma" panose="020B0604030504040204" pitchFamily="34" charset="0"/>
              </a:endParaRPr>
            </a:p>
          </p:txBody>
        </p:sp>
      </p:grpSp>
    </p:spTree>
    <p:extLst>
      <p:ext uri="{BB962C8B-B14F-4D97-AF65-F5344CB8AC3E}">
        <p14:creationId xmlns:p14="http://schemas.microsoft.com/office/powerpoint/2010/main" val="258032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04DC124A-55A9-ECEA-35D4-FF328037F8E0}"/>
              </a:ext>
            </a:extLst>
          </p:cNvPr>
          <p:cNvSpPr>
            <a:spLocks noGrp="1" noChangeArrowheads="1"/>
          </p:cNvSpPr>
          <p:nvPr>
            <p:ph type="title"/>
          </p:nvPr>
        </p:nvSpPr>
        <p:spPr>
          <a:xfrm>
            <a:off x="457200" y="1125746"/>
            <a:ext cx="8229600" cy="782637"/>
          </a:xfrm>
        </p:spPr>
        <p:txBody>
          <a:bodyPr/>
          <a:lstStyle/>
          <a:p>
            <a:pPr algn="ctr" eaLnBrk="1" hangingPunct="1"/>
            <a:r>
              <a:rPr lang="es-ES" altLang="es-ES" sz="2000" b="1" dirty="0">
                <a:solidFill>
                  <a:srgbClr val="7030A0"/>
                </a:solidFill>
              </a:rPr>
              <a:t>PROCEDIMIENTO PARA EVALUACIÓN DE RESULTADOS (VII)</a:t>
            </a:r>
          </a:p>
        </p:txBody>
      </p:sp>
      <p:sp>
        <p:nvSpPr>
          <p:cNvPr id="57348" name="Rectangle 3">
            <a:extLst>
              <a:ext uri="{FF2B5EF4-FFF2-40B4-BE49-F238E27FC236}">
                <a16:creationId xmlns:a16="http://schemas.microsoft.com/office/drawing/2014/main" id="{5B198772-5B6F-C0DA-29F6-78935ACB0775}"/>
              </a:ext>
            </a:extLst>
          </p:cNvPr>
          <p:cNvSpPr>
            <a:spLocks noGrp="1" noChangeArrowheads="1"/>
          </p:cNvSpPr>
          <p:nvPr>
            <p:ph idx="1"/>
          </p:nvPr>
        </p:nvSpPr>
        <p:spPr>
          <a:xfrm>
            <a:off x="196814" y="2057400"/>
            <a:ext cx="8229600" cy="3674854"/>
          </a:xfrm>
        </p:spPr>
        <p:txBody>
          <a:bodyPr>
            <a:noAutofit/>
          </a:bodyPr>
          <a:lstStyle/>
          <a:p>
            <a:pPr algn="just" eaLnBrk="1" hangingPunct="1">
              <a:lnSpc>
                <a:spcPct val="80000"/>
              </a:lnSpc>
              <a:buFont typeface="Wingdings" panose="05000000000000000000" pitchFamily="2" charset="2"/>
              <a:buChar char="Ø"/>
            </a:pPr>
            <a:r>
              <a:rPr lang="es-ES" altLang="es-ES" dirty="0"/>
              <a:t>La cuantía de la subvención concedida se dividirá entre el número de objetivos operativos (ponderados previamente por la entidad), asignando la cantidad correspondiente a cada uno de ellos, nunca inferior al 10%. </a:t>
            </a:r>
          </a:p>
          <a:p>
            <a:pPr algn="just" eaLnBrk="1" hangingPunct="1">
              <a:lnSpc>
                <a:spcPct val="80000"/>
              </a:lnSpc>
              <a:buFont typeface="Wingdings" panose="05000000000000000000" pitchFamily="2" charset="2"/>
              <a:buChar char="Ø"/>
            </a:pPr>
            <a:endParaRPr lang="es-ES" altLang="es-ES" dirty="0"/>
          </a:p>
          <a:p>
            <a:pPr algn="just" eaLnBrk="1" hangingPunct="1">
              <a:lnSpc>
                <a:spcPct val="80000"/>
              </a:lnSpc>
              <a:buFont typeface="Wingdings" panose="05000000000000000000" pitchFamily="2" charset="2"/>
              <a:buChar char="Ø"/>
            </a:pPr>
            <a:r>
              <a:rPr lang="es-ES" altLang="es-ES" dirty="0"/>
              <a:t>Si tras la evaluación de los indicadores se determinara que el proyecto no ha conseguido el 100% de los resultados previstos, procederá el inicio de procedimiento de reintegro por el importe de la subvención correspondiente al porcentaje no alcanzado.</a:t>
            </a:r>
          </a:p>
          <a:p>
            <a:pPr algn="just" eaLnBrk="1" hangingPunct="1">
              <a:lnSpc>
                <a:spcPct val="80000"/>
              </a:lnSpc>
              <a:buFont typeface="Wingdings" panose="05000000000000000000" pitchFamily="2" charset="2"/>
              <a:buChar char="Ø"/>
            </a:pPr>
            <a:endParaRPr lang="es-ES" altLang="es-ES" dirty="0"/>
          </a:p>
          <a:p>
            <a:pPr algn="just" eaLnBrk="1" hangingPunct="1">
              <a:lnSpc>
                <a:spcPct val="80000"/>
              </a:lnSpc>
              <a:buFont typeface="Wingdings" panose="05000000000000000000" pitchFamily="2" charset="2"/>
              <a:buChar char="Ø"/>
            </a:pPr>
            <a:r>
              <a:rPr lang="es-ES" altLang="es-ES" dirty="0"/>
              <a:t>En la evaluación de los indicadores, se comprobará si ha alcanzado la meta propuesta, si alcanza el </a:t>
            </a:r>
            <a:r>
              <a:rPr lang="es-ES" altLang="es-ES" dirty="0" err="1"/>
              <a:t>nº</a:t>
            </a:r>
            <a:r>
              <a:rPr lang="es-ES" altLang="es-ES" dirty="0"/>
              <a:t> de beneficiarios propuestos, si las fuentes de verificación permiten comprobar el cumplimiento del indicador y si la calendarización alcanzada es la inicialmente propuesta</a:t>
            </a:r>
          </a:p>
        </p:txBody>
      </p:sp>
      <p:grpSp>
        <p:nvGrpSpPr>
          <p:cNvPr id="57349" name="Grupo 4">
            <a:extLst>
              <a:ext uri="{FF2B5EF4-FFF2-40B4-BE49-F238E27FC236}">
                <a16:creationId xmlns:a16="http://schemas.microsoft.com/office/drawing/2014/main" id="{CB957F1D-2972-BA94-26E7-D14B9B2A1713}"/>
              </a:ext>
            </a:extLst>
          </p:cNvPr>
          <p:cNvGrpSpPr>
            <a:grpSpLocks/>
          </p:cNvGrpSpPr>
          <p:nvPr/>
        </p:nvGrpSpPr>
        <p:grpSpPr bwMode="auto">
          <a:xfrm>
            <a:off x="609600" y="184150"/>
            <a:ext cx="8605838" cy="730250"/>
            <a:chOff x="609600" y="379293"/>
            <a:chExt cx="8605837" cy="729695"/>
          </a:xfrm>
        </p:grpSpPr>
        <p:pic>
          <p:nvPicPr>
            <p:cNvPr id="57350" name="Imagen 5">
              <a:extLst>
                <a:ext uri="{FF2B5EF4-FFF2-40B4-BE49-F238E27FC236}">
                  <a16:creationId xmlns:a16="http://schemas.microsoft.com/office/drawing/2014/main" id="{4FEBB305-257A-B689-E014-FCCBE5B40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Imagen 2">
              <a:extLst>
                <a:ext uri="{FF2B5EF4-FFF2-40B4-BE49-F238E27FC236}">
                  <a16:creationId xmlns:a16="http://schemas.microsoft.com/office/drawing/2014/main" id="{C10B36B8-483A-D5B6-E4D8-65E6FDD32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Rectangle 14">
              <a:extLst>
                <a:ext uri="{FF2B5EF4-FFF2-40B4-BE49-F238E27FC236}">
                  <a16:creationId xmlns:a16="http://schemas.microsoft.com/office/drawing/2014/main" id="{0AE41D36-79CB-72B7-B560-FDB95D6BEA3E}"/>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dirty="0">
                  <a:solidFill>
                    <a:srgbClr val="2E74B5"/>
                  </a:solidFill>
                  <a:ea typeface="Times New Roman" panose="02020603050405020304" pitchFamily="18" charset="0"/>
                  <a:cs typeface="Tahoma" panose="020B0604030504040204" pitchFamily="34" charset="0"/>
                </a:rPr>
                <a:t>ó</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dirty="0">
                  <a:solidFill>
                    <a:srgbClr val="2E74B5"/>
                  </a:solidFill>
                  <a:ea typeface="Times New Roman" panose="02020603050405020304" pitchFamily="18" charset="0"/>
                  <a:cs typeface="Tahoma" panose="020B0604030504040204" pitchFamily="34" charset="0"/>
                </a:rPr>
                <a:t>í</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dirty="0">
                  <a:solidFill>
                    <a:srgbClr val="2E74B5"/>
                  </a:solidFill>
                  <a:ea typeface="Times New Roman" panose="02020603050405020304" pitchFamily="18" charset="0"/>
                  <a:cs typeface="Tahoma" panose="020B0604030504040204" pitchFamily="34" charset="0"/>
                </a:rPr>
                <a:t>é</a:t>
              </a:r>
              <a:r>
                <a:rPr lang="es-ES" altLang="es-ES" sz="900" b="1" dirty="0">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dirty="0">
                  <a:ea typeface="Times New Roman" panose="02020603050405020304" pitchFamily="18" charset="0"/>
                  <a:cs typeface="Tahoma" panose="020B0604030504040204" pitchFamily="34" charset="0"/>
                </a:rPr>
                <a:t> </a:t>
              </a:r>
              <a:endParaRPr lang="es-ES" altLang="es-ES" sz="1800" dirty="0">
                <a:ea typeface="Times New Roman" panose="02020603050405020304" pitchFamily="18" charset="0"/>
                <a:cs typeface="Tahoma" panose="020B060403050404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19B806E7-2E95-EECE-56D1-B6E70D53B023}"/>
              </a:ext>
            </a:extLst>
          </p:cNvPr>
          <p:cNvSpPr>
            <a:spLocks noGrp="1" noChangeArrowheads="1"/>
          </p:cNvSpPr>
          <p:nvPr>
            <p:ph type="title"/>
          </p:nvPr>
        </p:nvSpPr>
        <p:spPr>
          <a:xfrm>
            <a:off x="762000" y="1167360"/>
            <a:ext cx="7924800" cy="813839"/>
          </a:xfrm>
        </p:spPr>
        <p:txBody>
          <a:bodyPr/>
          <a:lstStyle/>
          <a:p>
            <a:pPr algn="ctr" eaLnBrk="1" hangingPunct="1"/>
            <a:r>
              <a:rPr lang="es-ES" altLang="es-ES" sz="2000" b="1" dirty="0">
                <a:solidFill>
                  <a:srgbClr val="7030A0"/>
                </a:solidFill>
              </a:rPr>
              <a:t>CODIFICACIÓN DE DATOS</a:t>
            </a:r>
          </a:p>
        </p:txBody>
      </p:sp>
      <p:sp>
        <p:nvSpPr>
          <p:cNvPr id="41988" name="Rectangle 3">
            <a:extLst>
              <a:ext uri="{FF2B5EF4-FFF2-40B4-BE49-F238E27FC236}">
                <a16:creationId xmlns:a16="http://schemas.microsoft.com/office/drawing/2014/main" id="{22403662-52AE-212A-F928-9512FA30CAED}"/>
              </a:ext>
            </a:extLst>
          </p:cNvPr>
          <p:cNvSpPr>
            <a:spLocks noGrp="1" noChangeArrowheads="1"/>
          </p:cNvSpPr>
          <p:nvPr>
            <p:ph idx="1"/>
          </p:nvPr>
        </p:nvSpPr>
        <p:spPr>
          <a:xfrm>
            <a:off x="457200" y="1676400"/>
            <a:ext cx="8229600" cy="4724400"/>
          </a:xfrm>
        </p:spPr>
        <p:txBody>
          <a:bodyPr>
            <a:normAutofit/>
          </a:bodyPr>
          <a:lstStyle/>
          <a:p>
            <a:pPr marL="0" indent="0" algn="ctr" eaLnBrk="1" hangingPunct="1">
              <a:buFontTx/>
              <a:buNone/>
              <a:defRPr/>
            </a:pPr>
            <a:r>
              <a:rPr lang="es-ES" altLang="es-ES" sz="2000" dirty="0"/>
              <a:t>	</a:t>
            </a:r>
            <a:endParaRPr lang="es-ES" altLang="es-ES" sz="1800" dirty="0"/>
          </a:p>
          <a:p>
            <a:pPr algn="just" eaLnBrk="1" hangingPunct="1">
              <a:buFontTx/>
              <a:buNone/>
              <a:defRPr/>
            </a:pPr>
            <a:r>
              <a:rPr lang="es-ES" altLang="es-ES" sz="2000" dirty="0"/>
              <a:t>	</a:t>
            </a:r>
            <a:r>
              <a:rPr lang="es-ES" altLang="es-ES" sz="2000" b="1" dirty="0"/>
              <a:t>(Art 28. 2) </a:t>
            </a:r>
            <a:r>
              <a:rPr lang="es-ES" altLang="es-ES" sz="1800" dirty="0"/>
              <a:t>La entidad podrá codificar los datos con el fin de que las personas beneficiarias no puedan ser identificadas, cuando se considere conveniente por razón del colectivo de atención o por tratarse de datos relacionados con la salud, la ideología, religión o creencias, origen racial o étnico, orientación sexual y/o identidad de género. En estos casos, la entidad expresará </a:t>
            </a:r>
            <a:r>
              <a:rPr lang="es-ES" altLang="es-ES" sz="1800" b="1" dirty="0"/>
              <a:t>el motivo  </a:t>
            </a:r>
            <a:r>
              <a:rPr lang="es-ES" altLang="es-ES" sz="1800" dirty="0"/>
              <a:t>por el que se acoge a la presentación de relaciones codificadas y consignará el detalle de los nombres y apellidos, utilizando el </a:t>
            </a:r>
            <a:r>
              <a:rPr lang="es-ES" altLang="es-ES" sz="1800" b="1" dirty="0"/>
              <a:t>nombre completo y las iniciales de los dos apellidos.</a:t>
            </a:r>
            <a:r>
              <a:rPr lang="es-ES" altLang="es-ES" sz="1800" dirty="0"/>
              <a:t> Para el </a:t>
            </a:r>
            <a:r>
              <a:rPr lang="es-ES" altLang="es-ES" sz="1800" b="1" dirty="0"/>
              <a:t>DNI o NIE </a:t>
            </a:r>
            <a:r>
              <a:rPr lang="es-ES" altLang="es-ES" sz="1800" dirty="0"/>
              <a:t>se consignará con </a:t>
            </a:r>
            <a:r>
              <a:rPr lang="es-ES" altLang="es-ES" sz="1800" b="1" dirty="0"/>
              <a:t>cuatro asteriscos seguidos de los cuatro últimos dígitos más la letra</a:t>
            </a:r>
            <a:r>
              <a:rPr lang="es-ES" altLang="es-ES" sz="1800" dirty="0"/>
              <a:t> correspondiente al documento. Asimismo, la entidad dejará constancia de que el listado completo y sin codificar se encuentra en sus dependencias y a disposición del órgano concedente de la subvención para su verificación en el caso de que sea requerido.</a:t>
            </a:r>
            <a:endParaRPr lang="es-ES" altLang="es-ES" sz="1800" u="sng" dirty="0"/>
          </a:p>
        </p:txBody>
      </p:sp>
      <p:grpSp>
        <p:nvGrpSpPr>
          <p:cNvPr id="58373" name="Grupo 4">
            <a:extLst>
              <a:ext uri="{FF2B5EF4-FFF2-40B4-BE49-F238E27FC236}">
                <a16:creationId xmlns:a16="http://schemas.microsoft.com/office/drawing/2014/main" id="{31694719-7CC2-10A5-92B0-24F170BFB378}"/>
              </a:ext>
            </a:extLst>
          </p:cNvPr>
          <p:cNvGrpSpPr>
            <a:grpSpLocks/>
          </p:cNvGrpSpPr>
          <p:nvPr/>
        </p:nvGrpSpPr>
        <p:grpSpPr bwMode="auto">
          <a:xfrm>
            <a:off x="609600" y="184150"/>
            <a:ext cx="8605838" cy="730250"/>
            <a:chOff x="609600" y="379293"/>
            <a:chExt cx="8605837" cy="729695"/>
          </a:xfrm>
        </p:grpSpPr>
        <p:pic>
          <p:nvPicPr>
            <p:cNvPr id="58374" name="Imagen 5">
              <a:extLst>
                <a:ext uri="{FF2B5EF4-FFF2-40B4-BE49-F238E27FC236}">
                  <a16:creationId xmlns:a16="http://schemas.microsoft.com/office/drawing/2014/main" id="{8B22394E-29FE-1648-11DF-81219542A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Imagen 2">
              <a:extLst>
                <a:ext uri="{FF2B5EF4-FFF2-40B4-BE49-F238E27FC236}">
                  <a16:creationId xmlns:a16="http://schemas.microsoft.com/office/drawing/2014/main" id="{90C405E1-4191-3D42-0093-E535C3B77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Rectangle 14">
              <a:extLst>
                <a:ext uri="{FF2B5EF4-FFF2-40B4-BE49-F238E27FC236}">
                  <a16:creationId xmlns:a16="http://schemas.microsoft.com/office/drawing/2014/main" id="{89ACD441-2B11-0AA9-E727-84A28D406EC5}"/>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C3308CE8-9603-3CDE-B450-5468327FB407}"/>
              </a:ext>
            </a:extLst>
          </p:cNvPr>
          <p:cNvSpPr>
            <a:spLocks noGrp="1" noChangeArrowheads="1"/>
          </p:cNvSpPr>
          <p:nvPr>
            <p:ph type="title"/>
          </p:nvPr>
        </p:nvSpPr>
        <p:spPr>
          <a:xfrm>
            <a:off x="457200" y="1274489"/>
            <a:ext cx="7924800" cy="585787"/>
          </a:xfrm>
        </p:spPr>
        <p:txBody>
          <a:bodyPr/>
          <a:lstStyle/>
          <a:p>
            <a:pPr algn="ctr" eaLnBrk="1" hangingPunct="1"/>
            <a:r>
              <a:rPr lang="es-ES" altLang="es-ES" sz="2000" b="1" dirty="0">
                <a:solidFill>
                  <a:srgbClr val="7030A0"/>
                </a:solidFill>
              </a:rPr>
              <a:t>PROTECCIÓN DE DATOS PERSONALES</a:t>
            </a:r>
          </a:p>
        </p:txBody>
      </p:sp>
      <p:sp>
        <p:nvSpPr>
          <p:cNvPr id="39940" name="Rectangle 3">
            <a:extLst>
              <a:ext uri="{FF2B5EF4-FFF2-40B4-BE49-F238E27FC236}">
                <a16:creationId xmlns:a16="http://schemas.microsoft.com/office/drawing/2014/main" id="{AA99A0D5-CA4B-0C6E-A915-4ED65AC8A544}"/>
              </a:ext>
            </a:extLst>
          </p:cNvPr>
          <p:cNvSpPr>
            <a:spLocks noGrp="1" noChangeArrowheads="1"/>
          </p:cNvSpPr>
          <p:nvPr>
            <p:ph idx="1"/>
          </p:nvPr>
        </p:nvSpPr>
        <p:spPr>
          <a:xfrm>
            <a:off x="457200" y="1752600"/>
            <a:ext cx="8229600" cy="4685685"/>
          </a:xfrm>
        </p:spPr>
        <p:txBody>
          <a:bodyPr>
            <a:normAutofit/>
          </a:bodyPr>
          <a:lstStyle/>
          <a:p>
            <a:pPr marL="0" indent="0" eaLnBrk="1" hangingPunct="1">
              <a:buFontTx/>
              <a:buNone/>
              <a:defRPr/>
            </a:pPr>
            <a:endParaRPr lang="es-ES" altLang="es-ES" sz="2000" u="sng" dirty="0"/>
          </a:p>
          <a:p>
            <a:pPr indent="0" algn="just">
              <a:spcAft>
                <a:spcPts val="0"/>
              </a:spcAft>
              <a:buNone/>
              <a:defRPr/>
            </a:pPr>
            <a:r>
              <a:rPr lang="es-ES_tradnl" b="1" dirty="0">
                <a:solidFill>
                  <a:srgbClr val="000000"/>
                </a:solidFill>
                <a:ea typeface="Times New Roman" panose="02020603050405020304" pitchFamily="18" charset="0"/>
                <a:cs typeface="Times New Roman" panose="02020603050405020304" pitchFamily="18" charset="0"/>
              </a:rPr>
              <a:t>(Art 29)</a:t>
            </a:r>
            <a:r>
              <a:rPr lang="es-ES_tradnl" dirty="0">
                <a:solidFill>
                  <a:srgbClr val="000000"/>
                </a:solidFill>
                <a:ea typeface="Times New Roman" panose="02020603050405020304" pitchFamily="18" charset="0"/>
                <a:cs typeface="Times New Roman" panose="02020603050405020304" pitchFamily="18" charset="0"/>
              </a:rPr>
              <a:t> Cada entidad beneficiaria de la subvención va a tratar los datos personales que recabe, en calidad de responsable directo del tratamiento, debiendo cumplir las especificaciones del Reglamento (UE) 2016/679 del Parlamento Europeo y del Consejo, Reglamento General de Protección de datos, la Ley Orgánica 3/2018, de 5 de diciembre, de Protección de Datos Personales y garantía de los derechos sociales, así como la normativa vigente sobre la materia. </a:t>
            </a:r>
            <a:endParaRPr lang="es-ES" dirty="0">
              <a:solidFill>
                <a:srgbClr val="000000"/>
              </a:solidFill>
              <a:ea typeface="Times New Roman" panose="02020603050405020304" pitchFamily="18" charset="0"/>
              <a:cs typeface="Times New Roman" panose="02020603050405020304" pitchFamily="18" charset="0"/>
            </a:endParaRPr>
          </a:p>
          <a:p>
            <a:pPr indent="0" algn="just">
              <a:spcAft>
                <a:spcPts val="0"/>
              </a:spcAft>
              <a:buNone/>
              <a:defRPr/>
            </a:pPr>
            <a:r>
              <a:rPr lang="es-ES_tradnl" dirty="0">
                <a:solidFill>
                  <a:srgbClr val="000000"/>
                </a:solidFill>
                <a:ea typeface="Times New Roman" panose="02020603050405020304" pitchFamily="18" charset="0"/>
                <a:cs typeface="Times New Roman" panose="02020603050405020304" pitchFamily="18" charset="0"/>
              </a:rPr>
              <a:t>Así mismo, las entidades deberán recabar el consentimiento de las personas físicas beneficiarias finales de la subvención, de los profesionales y voluntarios adscritos al proyecto y de las entidades contratistas que vayan a asistirles técnicamente, para la cesión de sus datos de carácter personal a la Dirección General de </a:t>
            </a:r>
            <a:r>
              <a:rPr lang="es-ES" dirty="0">
                <a:solidFill>
                  <a:srgbClr val="000000"/>
                </a:solidFill>
                <a:ea typeface="Times New Roman" panose="02020603050405020304" pitchFamily="18" charset="0"/>
                <a:cs typeface="Times New Roman" panose="02020603050405020304" pitchFamily="18" charset="0"/>
              </a:rPr>
              <a:t>de Políticas de Igualdad y Contra la Violencia de Género</a:t>
            </a:r>
            <a:r>
              <a:rPr lang="es-ES_tradnl" dirty="0">
                <a:solidFill>
                  <a:srgbClr val="000000"/>
                </a:solidFill>
                <a:ea typeface="Times New Roman" panose="02020603050405020304" pitchFamily="18" charset="0"/>
                <a:cs typeface="Times New Roman" panose="02020603050405020304" pitchFamily="18" charset="0"/>
              </a:rPr>
              <a:t>, en el caso de que se estime necesario a efectos de justificación.</a:t>
            </a:r>
            <a:endParaRPr lang="es-ES" dirty="0">
              <a:solidFill>
                <a:srgbClr val="000000"/>
              </a:solidFill>
              <a:ea typeface="Times New Roman" panose="02020603050405020304" pitchFamily="18" charset="0"/>
              <a:cs typeface="Times New Roman" panose="02020603050405020304" pitchFamily="18" charset="0"/>
            </a:endParaRPr>
          </a:p>
          <a:p>
            <a:pPr eaLnBrk="1" hangingPunct="1">
              <a:defRPr/>
            </a:pPr>
            <a:endParaRPr lang="es-ES" altLang="es-ES" sz="2000" u="sng" dirty="0"/>
          </a:p>
        </p:txBody>
      </p:sp>
      <p:grpSp>
        <p:nvGrpSpPr>
          <p:cNvPr id="59397" name="Grupo 4">
            <a:extLst>
              <a:ext uri="{FF2B5EF4-FFF2-40B4-BE49-F238E27FC236}">
                <a16:creationId xmlns:a16="http://schemas.microsoft.com/office/drawing/2014/main" id="{1B54659E-7EA4-EC1B-22F9-85DDA31B4EDF}"/>
              </a:ext>
            </a:extLst>
          </p:cNvPr>
          <p:cNvGrpSpPr>
            <a:grpSpLocks/>
          </p:cNvGrpSpPr>
          <p:nvPr/>
        </p:nvGrpSpPr>
        <p:grpSpPr bwMode="auto">
          <a:xfrm>
            <a:off x="609600" y="184150"/>
            <a:ext cx="8605838" cy="730250"/>
            <a:chOff x="609600" y="379293"/>
            <a:chExt cx="8605837" cy="729695"/>
          </a:xfrm>
        </p:grpSpPr>
        <p:pic>
          <p:nvPicPr>
            <p:cNvPr id="59398" name="Imagen 5">
              <a:extLst>
                <a:ext uri="{FF2B5EF4-FFF2-40B4-BE49-F238E27FC236}">
                  <a16:creationId xmlns:a16="http://schemas.microsoft.com/office/drawing/2014/main" id="{F888D44A-A66E-1456-21EC-467078F75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Imagen 2">
              <a:extLst>
                <a:ext uri="{FF2B5EF4-FFF2-40B4-BE49-F238E27FC236}">
                  <a16:creationId xmlns:a16="http://schemas.microsoft.com/office/drawing/2014/main" id="{C97BDE70-90B0-C18F-7D79-B68DE485C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14">
              <a:extLst>
                <a:ext uri="{FF2B5EF4-FFF2-40B4-BE49-F238E27FC236}">
                  <a16:creationId xmlns:a16="http://schemas.microsoft.com/office/drawing/2014/main" id="{5B0FB48E-2694-8E4F-E470-53CF42839D6A}"/>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2659BAFC-4F8B-856E-4A81-B939111E4D3F}"/>
              </a:ext>
            </a:extLst>
          </p:cNvPr>
          <p:cNvSpPr>
            <a:spLocks noGrp="1" noChangeArrowheads="1"/>
          </p:cNvSpPr>
          <p:nvPr>
            <p:ph idx="1"/>
          </p:nvPr>
        </p:nvSpPr>
        <p:spPr>
          <a:xfrm>
            <a:off x="1447800" y="1285428"/>
            <a:ext cx="7010400" cy="612775"/>
          </a:xfrm>
        </p:spPr>
        <p:txBody>
          <a:bodyPr/>
          <a:lstStyle/>
          <a:p>
            <a:pPr algn="ctr" eaLnBrk="1" hangingPunct="1">
              <a:lnSpc>
                <a:spcPct val="80000"/>
              </a:lnSpc>
              <a:buFontTx/>
              <a:buNone/>
            </a:pPr>
            <a:r>
              <a:rPr lang="es-ES" altLang="es-ES" sz="2000" b="1" dirty="0">
                <a:solidFill>
                  <a:srgbClr val="7030A0"/>
                </a:solidFill>
              </a:rPr>
              <a:t>JUSTIFICACIÓN (I)</a:t>
            </a:r>
          </a:p>
        </p:txBody>
      </p:sp>
      <p:sp>
        <p:nvSpPr>
          <p:cNvPr id="45060" name="Rectangle 11">
            <a:extLst>
              <a:ext uri="{FF2B5EF4-FFF2-40B4-BE49-F238E27FC236}">
                <a16:creationId xmlns:a16="http://schemas.microsoft.com/office/drawing/2014/main" id="{D1DBDB0E-EC25-F189-55C1-2DC3D88B6C55}"/>
              </a:ext>
            </a:extLst>
          </p:cNvPr>
          <p:cNvSpPr>
            <a:spLocks noChangeArrowheads="1"/>
          </p:cNvSpPr>
          <p:nvPr/>
        </p:nvSpPr>
        <p:spPr bwMode="auto">
          <a:xfrm>
            <a:off x="457200" y="1752600"/>
            <a:ext cx="8229600" cy="4267200"/>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80000"/>
              </a:lnSpc>
              <a:buClr>
                <a:srgbClr val="7030A0"/>
              </a:buClr>
              <a:buNone/>
              <a:defRPr/>
            </a:pPr>
            <a:r>
              <a:rPr lang="es-ES" altLang="es-ES" sz="2000" dirty="0"/>
              <a:t>		</a:t>
            </a:r>
            <a:endParaRPr lang="es-ES" altLang="es-ES" sz="2800" dirty="0"/>
          </a:p>
          <a:p>
            <a:pPr algn="just">
              <a:lnSpc>
                <a:spcPct val="80000"/>
              </a:lnSpc>
              <a:buClr>
                <a:srgbClr val="7030A0"/>
              </a:buClr>
              <a:buFont typeface="Wingdings" panose="05000000000000000000" pitchFamily="2" charset="2"/>
              <a:buChar char="Ø"/>
              <a:defRPr/>
            </a:pPr>
            <a:r>
              <a:rPr lang="es-ES" altLang="es-ES" sz="1800" dirty="0">
                <a:latin typeface="+mn-lt"/>
              </a:rPr>
              <a:t>SE PODRÁN JUSTIFICAR IMPORTES QUE EXCEDAN DE LA SUBVENCIÓN CONCEDIDA.</a:t>
            </a:r>
          </a:p>
          <a:p>
            <a:pPr marL="0" indent="0" algn="just">
              <a:lnSpc>
                <a:spcPct val="80000"/>
              </a:lnSpc>
              <a:buClr>
                <a:srgbClr val="7030A0"/>
              </a:buClr>
              <a:buNone/>
              <a:defRPr/>
            </a:pPr>
            <a:endParaRPr lang="es-ES" altLang="es-ES" sz="1800" dirty="0">
              <a:latin typeface="+mn-lt"/>
            </a:endParaRPr>
          </a:p>
          <a:p>
            <a:pPr algn="just">
              <a:lnSpc>
                <a:spcPct val="80000"/>
              </a:lnSpc>
              <a:buClr>
                <a:srgbClr val="7030A0"/>
              </a:buClr>
              <a:buFont typeface="Wingdings" panose="05000000000000000000" pitchFamily="2" charset="2"/>
              <a:buChar char="Ø"/>
              <a:defRPr/>
            </a:pPr>
            <a:r>
              <a:rPr lang="es-ES" altLang="es-ES" sz="1800" dirty="0">
                <a:latin typeface="+mn-lt"/>
              </a:rPr>
              <a:t>Modalidad “Cuenta justificativa con aportación de justificantes de gasto”.</a:t>
            </a:r>
          </a:p>
          <a:p>
            <a:pPr algn="just">
              <a:lnSpc>
                <a:spcPct val="80000"/>
              </a:lnSpc>
              <a:buClr>
                <a:srgbClr val="7030A0"/>
              </a:buClr>
              <a:buFont typeface="Wingdings" panose="05000000000000000000" pitchFamily="2" charset="2"/>
              <a:buChar char="Ø"/>
              <a:defRPr/>
            </a:pPr>
            <a:endParaRPr lang="es-ES" altLang="es-ES" sz="1800" dirty="0">
              <a:latin typeface="+mn-lt"/>
            </a:endParaRPr>
          </a:p>
          <a:p>
            <a:pPr algn="just">
              <a:lnSpc>
                <a:spcPct val="80000"/>
              </a:lnSpc>
              <a:buClr>
                <a:srgbClr val="7030A0"/>
              </a:buClr>
              <a:buFont typeface="Wingdings" panose="05000000000000000000" pitchFamily="2" charset="2"/>
              <a:buChar char="Ø"/>
              <a:defRPr/>
            </a:pPr>
            <a:r>
              <a:rPr lang="es-ES" altLang="es-ES" sz="1800" dirty="0">
                <a:latin typeface="+mn-lt"/>
              </a:rPr>
              <a:t>Se acreditará la cuantía de la </a:t>
            </a:r>
            <a:r>
              <a:rPr lang="es-ES" altLang="es-ES" sz="1800" u="sng" dirty="0">
                <a:latin typeface="+mn-lt"/>
              </a:rPr>
              <a:t>subvención concedida</a:t>
            </a:r>
            <a:r>
              <a:rPr lang="es-ES" altLang="es-ES" sz="1800" dirty="0">
                <a:latin typeface="+mn-lt"/>
              </a:rPr>
              <a:t> mediante los justificantes de gasto y pago.</a:t>
            </a:r>
          </a:p>
          <a:p>
            <a:pPr algn="just">
              <a:lnSpc>
                <a:spcPct val="80000"/>
              </a:lnSpc>
              <a:buClr>
                <a:srgbClr val="7030A0"/>
              </a:buClr>
              <a:buFont typeface="Wingdings" panose="05000000000000000000" pitchFamily="2" charset="2"/>
              <a:buChar char="Ø"/>
              <a:defRPr/>
            </a:pPr>
            <a:endParaRPr lang="es-ES" altLang="es-ES" sz="1800" dirty="0">
              <a:latin typeface="+mn-lt"/>
            </a:endParaRPr>
          </a:p>
          <a:p>
            <a:pPr algn="just">
              <a:lnSpc>
                <a:spcPct val="80000"/>
              </a:lnSpc>
              <a:buClr>
                <a:srgbClr val="7030A0"/>
              </a:buClr>
              <a:buFont typeface="Wingdings" panose="05000000000000000000" pitchFamily="2" charset="2"/>
              <a:buChar char="Ø"/>
              <a:defRPr/>
            </a:pPr>
            <a:r>
              <a:rPr lang="es-ES" altLang="es-ES" sz="1800" dirty="0">
                <a:latin typeface="+mn-lt"/>
              </a:rPr>
              <a:t>Estampilla la entidad beneficiaria.</a:t>
            </a:r>
          </a:p>
          <a:p>
            <a:pPr algn="just">
              <a:lnSpc>
                <a:spcPct val="80000"/>
              </a:lnSpc>
              <a:buClr>
                <a:srgbClr val="7030A0"/>
              </a:buClr>
              <a:buFont typeface="Wingdings" panose="05000000000000000000" pitchFamily="2" charset="2"/>
              <a:buChar char="Ø"/>
              <a:defRPr/>
            </a:pPr>
            <a:endParaRPr lang="es-ES" altLang="es-ES" sz="1800" dirty="0">
              <a:latin typeface="+mn-lt"/>
            </a:endParaRPr>
          </a:p>
          <a:p>
            <a:pPr algn="just">
              <a:lnSpc>
                <a:spcPct val="80000"/>
              </a:lnSpc>
              <a:buClr>
                <a:srgbClr val="7030A0"/>
              </a:buClr>
              <a:buFont typeface="Wingdings" panose="05000000000000000000" pitchFamily="2" charset="2"/>
              <a:buChar char="Ø"/>
              <a:defRPr/>
            </a:pPr>
            <a:r>
              <a:rPr lang="es-ES" altLang="es-ES" sz="1800" dirty="0">
                <a:latin typeface="+mn-lt"/>
              </a:rPr>
              <a:t>Los impuestos indirectos no recuperables se consideran gastos subvencionables.</a:t>
            </a:r>
          </a:p>
          <a:p>
            <a:pPr marL="0" indent="0" algn="just">
              <a:lnSpc>
                <a:spcPct val="80000"/>
              </a:lnSpc>
              <a:buClr>
                <a:srgbClr val="7030A0"/>
              </a:buClr>
              <a:buNone/>
              <a:defRPr/>
            </a:pPr>
            <a:endParaRPr lang="es-ES" altLang="es-ES" sz="1800" dirty="0">
              <a:latin typeface="+mn-lt"/>
            </a:endParaRPr>
          </a:p>
          <a:p>
            <a:pPr algn="just">
              <a:lnSpc>
                <a:spcPct val="80000"/>
              </a:lnSpc>
              <a:buClr>
                <a:srgbClr val="7030A0"/>
              </a:buClr>
              <a:buFont typeface="Wingdings" panose="05000000000000000000" pitchFamily="2" charset="2"/>
              <a:buChar char="Ø"/>
              <a:defRPr/>
            </a:pPr>
            <a:r>
              <a:rPr lang="es-ES" altLang="es-ES" sz="1800" dirty="0">
                <a:latin typeface="+mn-lt"/>
              </a:rPr>
              <a:t>Relación de otros ingresos o subvenciones que hayan financiado la actividad con indicación del importe y procedencia.</a:t>
            </a:r>
          </a:p>
          <a:p>
            <a:pPr marL="0" indent="0" algn="just" eaLnBrk="1" hangingPunct="1">
              <a:lnSpc>
                <a:spcPct val="80000"/>
              </a:lnSpc>
              <a:buFontTx/>
              <a:buNone/>
              <a:defRPr/>
            </a:pPr>
            <a:endParaRPr lang="es-ES" altLang="es-ES" sz="2000" dirty="0"/>
          </a:p>
        </p:txBody>
      </p:sp>
      <p:grpSp>
        <p:nvGrpSpPr>
          <p:cNvPr id="60421" name="Grupo 4">
            <a:extLst>
              <a:ext uri="{FF2B5EF4-FFF2-40B4-BE49-F238E27FC236}">
                <a16:creationId xmlns:a16="http://schemas.microsoft.com/office/drawing/2014/main" id="{4757E392-8B41-E49B-9861-5B77B31EF67B}"/>
              </a:ext>
            </a:extLst>
          </p:cNvPr>
          <p:cNvGrpSpPr>
            <a:grpSpLocks/>
          </p:cNvGrpSpPr>
          <p:nvPr/>
        </p:nvGrpSpPr>
        <p:grpSpPr bwMode="auto">
          <a:xfrm>
            <a:off x="609600" y="184150"/>
            <a:ext cx="8605838" cy="730250"/>
            <a:chOff x="609600" y="379293"/>
            <a:chExt cx="8605837" cy="729695"/>
          </a:xfrm>
        </p:grpSpPr>
        <p:pic>
          <p:nvPicPr>
            <p:cNvPr id="60422" name="Imagen 5">
              <a:extLst>
                <a:ext uri="{FF2B5EF4-FFF2-40B4-BE49-F238E27FC236}">
                  <a16:creationId xmlns:a16="http://schemas.microsoft.com/office/drawing/2014/main" id="{D897E46D-262E-E49E-DF8C-976A9AB5D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agen 2">
              <a:extLst>
                <a:ext uri="{FF2B5EF4-FFF2-40B4-BE49-F238E27FC236}">
                  <a16:creationId xmlns:a16="http://schemas.microsoft.com/office/drawing/2014/main" id="{34500FB7-AA61-F1F4-73D8-23C5FBC71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Rectangle 14">
              <a:extLst>
                <a:ext uri="{FF2B5EF4-FFF2-40B4-BE49-F238E27FC236}">
                  <a16:creationId xmlns:a16="http://schemas.microsoft.com/office/drawing/2014/main" id="{98378A37-A173-3527-0CBA-B8FCA6CA270A}"/>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3571F958-0C70-469E-A0C4-1E63BBF65916}"/>
              </a:ext>
            </a:extLst>
          </p:cNvPr>
          <p:cNvSpPr>
            <a:spLocks noGrp="1" noChangeArrowheads="1"/>
          </p:cNvSpPr>
          <p:nvPr>
            <p:ph idx="1"/>
          </p:nvPr>
        </p:nvSpPr>
        <p:spPr>
          <a:xfrm>
            <a:off x="609600" y="1708800"/>
            <a:ext cx="8229600" cy="849600"/>
          </a:xfrm>
        </p:spPr>
        <p:txBody>
          <a:bodyPr/>
          <a:lstStyle/>
          <a:p>
            <a:pPr algn="ctr" eaLnBrk="1" hangingPunct="1">
              <a:lnSpc>
                <a:spcPct val="80000"/>
              </a:lnSpc>
              <a:buFontTx/>
              <a:buNone/>
            </a:pPr>
            <a:r>
              <a:rPr lang="es-ES" altLang="es-ES" sz="2000" b="1" dirty="0">
                <a:solidFill>
                  <a:srgbClr val="7030A0"/>
                </a:solidFill>
              </a:rPr>
              <a:t>JUSTIFICACIÓN (II)</a:t>
            </a:r>
          </a:p>
        </p:txBody>
      </p:sp>
      <p:sp>
        <p:nvSpPr>
          <p:cNvPr id="61444" name="Rectangle 11">
            <a:extLst>
              <a:ext uri="{FF2B5EF4-FFF2-40B4-BE49-F238E27FC236}">
                <a16:creationId xmlns:a16="http://schemas.microsoft.com/office/drawing/2014/main" id="{0E5E1575-163C-A016-618C-94CB30FE2A22}"/>
              </a:ext>
            </a:extLst>
          </p:cNvPr>
          <p:cNvSpPr>
            <a:spLocks noChangeArrowheads="1"/>
          </p:cNvSpPr>
          <p:nvPr/>
        </p:nvSpPr>
        <p:spPr bwMode="auto">
          <a:xfrm>
            <a:off x="609600" y="2133600"/>
            <a:ext cx="8229600" cy="4038600"/>
          </a:xfrm>
          <a:prstGeom prst="rect">
            <a:avLst/>
          </a:prstGeom>
        </p:spPr>
        <p:txBody>
          <a:bodyPr vert="horz" lIns="91440" tIns="45720" rIns="91440" bIns="45720" rtlCol="0">
            <a:normAutofit/>
          </a:bodyPr>
          <a:lstStyle/>
          <a:p>
            <a:pPr algn="just">
              <a:spcBef>
                <a:spcPts val="1000"/>
              </a:spcBef>
              <a:buClr>
                <a:schemeClr val="accent1"/>
              </a:buClr>
              <a:buSzPct val="80000"/>
            </a:pPr>
            <a:r>
              <a:rPr lang="es-ES" altLang="es-ES" sz="2000" dirty="0">
                <a:solidFill>
                  <a:schemeClr val="tx1">
                    <a:lumMod val="75000"/>
                    <a:lumOff val="25000"/>
                  </a:schemeClr>
                </a:solidFill>
              </a:rPr>
              <a:t>			</a:t>
            </a:r>
          </a:p>
          <a:p>
            <a:pPr algn="just">
              <a:spcBef>
                <a:spcPts val="1000"/>
              </a:spcBef>
              <a:buClr>
                <a:schemeClr val="accent1"/>
              </a:buClr>
              <a:buSzPct val="80000"/>
            </a:pPr>
            <a:r>
              <a:rPr lang="es-ES" altLang="es-ES" sz="2000" b="1" dirty="0">
                <a:solidFill>
                  <a:schemeClr val="tx1">
                    <a:lumMod val="75000"/>
                    <a:lumOff val="25000"/>
                  </a:schemeClr>
                </a:solidFill>
              </a:rPr>
              <a:t>La Intervención Delegada </a:t>
            </a:r>
            <a:r>
              <a:rPr lang="es-ES" altLang="es-ES" sz="2000" dirty="0">
                <a:solidFill>
                  <a:schemeClr val="tx1">
                    <a:lumMod val="75000"/>
                    <a:lumOff val="25000"/>
                  </a:schemeClr>
                </a:solidFill>
              </a:rPr>
              <a:t>realizará el informe de control previo de fiscalización y NO informe fiscal según el art. 44 de la Ley 38/2003 de 17 de noviembre General de Subvenciones, debiendo conservar la entidad, los documentos justificativos de la aplicación de los fondos percibidos, incluidos los documentos electrónicos, en tanto puedan ser objeto de las actuaciones de comprobación y control, según artículo 21.8 de la convocatoria.</a:t>
            </a:r>
          </a:p>
          <a:p>
            <a:pPr algn="just">
              <a:spcBef>
                <a:spcPts val="1000"/>
              </a:spcBef>
              <a:buClr>
                <a:schemeClr val="accent1"/>
              </a:buClr>
              <a:buSzPct val="80000"/>
            </a:pPr>
            <a:endParaRPr lang="es-ES" altLang="es-ES" sz="2000" dirty="0">
              <a:solidFill>
                <a:schemeClr val="tx1">
                  <a:lumMod val="75000"/>
                  <a:lumOff val="25000"/>
                </a:schemeClr>
              </a:solidFill>
            </a:endParaRPr>
          </a:p>
        </p:txBody>
      </p:sp>
      <p:grpSp>
        <p:nvGrpSpPr>
          <p:cNvPr id="61445" name="Grupo 4">
            <a:extLst>
              <a:ext uri="{FF2B5EF4-FFF2-40B4-BE49-F238E27FC236}">
                <a16:creationId xmlns:a16="http://schemas.microsoft.com/office/drawing/2014/main" id="{27486006-1AE1-2FA5-E2D2-7FFD0D2FB9AF}"/>
              </a:ext>
            </a:extLst>
          </p:cNvPr>
          <p:cNvGrpSpPr>
            <a:grpSpLocks/>
          </p:cNvGrpSpPr>
          <p:nvPr/>
        </p:nvGrpSpPr>
        <p:grpSpPr bwMode="auto">
          <a:xfrm>
            <a:off x="609600" y="184150"/>
            <a:ext cx="8605838" cy="730250"/>
            <a:chOff x="609600" y="379293"/>
            <a:chExt cx="8605837" cy="729695"/>
          </a:xfrm>
        </p:grpSpPr>
        <p:pic>
          <p:nvPicPr>
            <p:cNvPr id="61446" name="Imagen 5">
              <a:extLst>
                <a:ext uri="{FF2B5EF4-FFF2-40B4-BE49-F238E27FC236}">
                  <a16:creationId xmlns:a16="http://schemas.microsoft.com/office/drawing/2014/main" id="{86C0768C-E9E7-C38C-9B8A-61E6A0E21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Imagen 2">
              <a:extLst>
                <a:ext uri="{FF2B5EF4-FFF2-40B4-BE49-F238E27FC236}">
                  <a16:creationId xmlns:a16="http://schemas.microsoft.com/office/drawing/2014/main" id="{D2702225-CC53-AF2A-32CD-F9E66472C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14">
              <a:extLst>
                <a:ext uri="{FF2B5EF4-FFF2-40B4-BE49-F238E27FC236}">
                  <a16:creationId xmlns:a16="http://schemas.microsoft.com/office/drawing/2014/main" id="{F8E2F8FE-2D5B-1711-4E3A-C4C4EC4FAB6E}"/>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4">
            <a:extLst>
              <a:ext uri="{FF2B5EF4-FFF2-40B4-BE49-F238E27FC236}">
                <a16:creationId xmlns:a16="http://schemas.microsoft.com/office/drawing/2014/main" id="{58F1025D-2D86-11A6-F817-56D4A1943B0E}"/>
              </a:ext>
            </a:extLst>
          </p:cNvPr>
          <p:cNvSpPr>
            <a:spLocks noChangeArrowheads="1"/>
          </p:cNvSpPr>
          <p:nvPr/>
        </p:nvSpPr>
        <p:spPr bwMode="auto">
          <a:xfrm>
            <a:off x="457200" y="1275037"/>
            <a:ext cx="8229600" cy="99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s-ES" altLang="es-ES" sz="2000" b="1" dirty="0">
                <a:solidFill>
                  <a:srgbClr val="7030A0"/>
                </a:solidFill>
              </a:rPr>
              <a:t>DIRECTRICES PARA LA APLICACIÓN DE LA TRANSVERSALIDAD DE GÉNERO EN EL AYUNTAMIENTO DE MADRID</a:t>
            </a:r>
          </a:p>
          <a:p>
            <a:pPr algn="ctr" eaLnBrk="1" hangingPunct="1">
              <a:buFontTx/>
              <a:buNone/>
            </a:pPr>
            <a:endParaRPr lang="es-ES" altLang="es-ES" sz="2000" b="1" dirty="0">
              <a:solidFill>
                <a:srgbClr val="7030A0"/>
              </a:solidFill>
            </a:endParaRPr>
          </a:p>
        </p:txBody>
      </p:sp>
      <p:sp>
        <p:nvSpPr>
          <p:cNvPr id="6148" name="Rectangle 5">
            <a:extLst>
              <a:ext uri="{FF2B5EF4-FFF2-40B4-BE49-F238E27FC236}">
                <a16:creationId xmlns:a16="http://schemas.microsoft.com/office/drawing/2014/main" id="{A454ED13-C3AA-F01B-776C-5425562B9F67}"/>
              </a:ext>
            </a:extLst>
          </p:cNvPr>
          <p:cNvSpPr>
            <a:spLocks noChangeArrowheads="1"/>
          </p:cNvSpPr>
          <p:nvPr/>
        </p:nvSpPr>
        <p:spPr bwMode="auto">
          <a:xfrm>
            <a:off x="457200" y="1981200"/>
            <a:ext cx="8229600" cy="4332013"/>
          </a:xfrm>
          <a:prstGeom prst="rect">
            <a:avLst/>
          </a:prstGeom>
          <a:noFill/>
          <a:ln>
            <a:noFill/>
          </a:ln>
          <a:effectLst/>
        </p:spPr>
        <p:txBody>
          <a:bodyPr tIns="36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
                <a:schemeClr val="accent1">
                  <a:lumMod val="75000"/>
                </a:schemeClr>
              </a:buClr>
              <a:buNone/>
              <a:defRPr/>
            </a:pPr>
            <a:r>
              <a:rPr lang="es-ES_tradnl" altLang="es-ES" sz="1800" b="1" dirty="0">
                <a:solidFill>
                  <a:srgbClr val="000000"/>
                </a:solidFill>
                <a:latin typeface="+mn-lt"/>
                <a:ea typeface="Times New Roman" panose="02020603050405020304" pitchFamily="18" charset="0"/>
                <a:cs typeface="Arial" panose="020B0604020202020204" pitchFamily="34" charset="0"/>
              </a:rPr>
              <a:t>Art 5.5. </a:t>
            </a:r>
            <a:r>
              <a:rPr lang="es-ES_tradnl" altLang="es-ES" sz="1800" dirty="0">
                <a:solidFill>
                  <a:srgbClr val="000000"/>
                </a:solidFill>
                <a:latin typeface="+mn-lt"/>
                <a:ea typeface="Times New Roman" panose="02020603050405020304" pitchFamily="18" charset="0"/>
                <a:cs typeface="Arial" panose="020B0604020202020204" pitchFamily="34" charset="0"/>
              </a:rPr>
              <a:t>Las entidades beneficiarias estarán obligadas a:</a:t>
            </a:r>
          </a:p>
          <a:p>
            <a:pPr algn="just">
              <a:spcBef>
                <a:spcPct val="0"/>
              </a:spcBef>
              <a:buClr>
                <a:schemeClr val="accent1">
                  <a:lumMod val="75000"/>
                </a:schemeClr>
              </a:buClr>
              <a:buNone/>
              <a:defRPr/>
            </a:pPr>
            <a:endParaRPr lang="es-ES" altLang="es-ES" sz="1800" dirty="0">
              <a:solidFill>
                <a:srgbClr val="000000"/>
              </a:solidFill>
              <a:latin typeface="+mn-lt"/>
            </a:endParaRPr>
          </a:p>
          <a:p>
            <a:pPr marL="342900" indent="-342900" algn="just">
              <a:spcBef>
                <a:spcPct val="0"/>
              </a:spcBef>
              <a:buClr>
                <a:schemeClr val="accent1">
                  <a:lumMod val="75000"/>
                </a:schemeClr>
              </a:buClr>
              <a:buFont typeface="Wingdings" panose="05000000000000000000" pitchFamily="2" charset="2"/>
              <a:buChar char="Ø"/>
              <a:defRPr/>
            </a:pPr>
            <a:r>
              <a:rPr lang="es-ES_tradnl" altLang="es-ES" sz="1800" dirty="0">
                <a:solidFill>
                  <a:srgbClr val="000000"/>
                </a:solidFill>
                <a:latin typeface="+mn-lt"/>
                <a:ea typeface="Times New Roman" panose="02020603050405020304" pitchFamily="18" charset="0"/>
                <a:cs typeface="Arial" panose="020B0604020202020204" pitchFamily="34" charset="0"/>
              </a:rPr>
              <a:t>Presentar en el correspondiente proyecto un </a:t>
            </a:r>
            <a:r>
              <a:rPr lang="es-ES_tradnl" altLang="es-ES" sz="1800" b="1" dirty="0">
                <a:solidFill>
                  <a:srgbClr val="000000"/>
                </a:solidFill>
                <a:latin typeface="+mn-lt"/>
                <a:ea typeface="Times New Roman" panose="02020603050405020304" pitchFamily="18" charset="0"/>
                <a:cs typeface="Arial" panose="020B0604020202020204" pitchFamily="34" charset="0"/>
              </a:rPr>
              <a:t>compromiso explícito con la igualdad </a:t>
            </a:r>
            <a:r>
              <a:rPr lang="es-ES_tradnl" altLang="es-ES" sz="1800" dirty="0">
                <a:solidFill>
                  <a:srgbClr val="000000"/>
                </a:solidFill>
                <a:latin typeface="+mn-lt"/>
                <a:ea typeface="Times New Roman" panose="02020603050405020304" pitchFamily="18" charset="0"/>
                <a:cs typeface="Arial" panose="020B0604020202020204" pitchFamily="34" charset="0"/>
              </a:rPr>
              <a:t>entre mujeres y hombres.</a:t>
            </a:r>
          </a:p>
          <a:p>
            <a:pPr marL="342900" indent="-342900" algn="just">
              <a:spcBef>
                <a:spcPct val="0"/>
              </a:spcBef>
              <a:buClr>
                <a:schemeClr val="accent1">
                  <a:lumMod val="75000"/>
                </a:schemeClr>
              </a:buClr>
              <a:buFont typeface="Wingdings" panose="05000000000000000000" pitchFamily="2" charset="2"/>
              <a:buChar char="Ø"/>
              <a:defRPr/>
            </a:pPr>
            <a:endParaRPr lang="es-ES" altLang="es-ES" sz="1800" dirty="0">
              <a:solidFill>
                <a:srgbClr val="000000"/>
              </a:solidFill>
              <a:latin typeface="+mn-lt"/>
            </a:endParaRPr>
          </a:p>
          <a:p>
            <a:pPr marL="342900" indent="-342900" algn="just">
              <a:spcBef>
                <a:spcPct val="0"/>
              </a:spcBef>
              <a:buClr>
                <a:schemeClr val="accent1">
                  <a:lumMod val="75000"/>
                </a:schemeClr>
              </a:buClr>
              <a:buFont typeface="Wingdings" panose="05000000000000000000" pitchFamily="2" charset="2"/>
              <a:buChar char="Ø"/>
              <a:defRPr/>
            </a:pPr>
            <a:r>
              <a:rPr lang="es-ES_tradnl" altLang="es-ES" sz="1800" dirty="0">
                <a:solidFill>
                  <a:srgbClr val="000000"/>
                </a:solidFill>
                <a:latin typeface="+mn-lt"/>
                <a:ea typeface="Times New Roman" panose="02020603050405020304" pitchFamily="18" charset="0"/>
                <a:cs typeface="Arial" panose="020B0604020202020204" pitchFamily="34" charset="0"/>
              </a:rPr>
              <a:t>Incluir en los proyectos y justificaciones, datos relativos a la situación y posición de  las mujeres, incorporando </a:t>
            </a:r>
            <a:r>
              <a:rPr lang="es-ES_tradnl" altLang="es-ES" sz="1800" b="1" dirty="0">
                <a:solidFill>
                  <a:srgbClr val="000000"/>
                </a:solidFill>
                <a:latin typeface="+mn-lt"/>
                <a:ea typeface="Times New Roman" panose="02020603050405020304" pitchFamily="18" charset="0"/>
                <a:cs typeface="Arial" panose="020B0604020202020204" pitchFamily="34" charset="0"/>
              </a:rPr>
              <a:t>indicadores de género</a:t>
            </a:r>
            <a:r>
              <a:rPr lang="es-ES_tradnl" altLang="es-ES" sz="1800" dirty="0">
                <a:solidFill>
                  <a:srgbClr val="000000"/>
                </a:solidFill>
                <a:latin typeface="+mn-lt"/>
                <a:ea typeface="Times New Roman" panose="02020603050405020304" pitchFamily="18" charset="0"/>
                <a:cs typeface="Arial" panose="020B0604020202020204" pitchFamily="34" charset="0"/>
              </a:rPr>
              <a:t>.</a:t>
            </a:r>
          </a:p>
          <a:p>
            <a:pPr marL="342900" indent="-342900" algn="just">
              <a:spcBef>
                <a:spcPct val="0"/>
              </a:spcBef>
              <a:buClr>
                <a:schemeClr val="accent1">
                  <a:lumMod val="75000"/>
                </a:schemeClr>
              </a:buClr>
              <a:buFont typeface="Wingdings" panose="05000000000000000000" pitchFamily="2" charset="2"/>
              <a:buChar char="Ø"/>
              <a:defRPr/>
            </a:pPr>
            <a:endParaRPr lang="es-ES" altLang="es-ES" sz="1800" dirty="0">
              <a:solidFill>
                <a:srgbClr val="000000"/>
              </a:solidFill>
              <a:latin typeface="+mn-lt"/>
            </a:endParaRPr>
          </a:p>
          <a:p>
            <a:pPr marL="342900" indent="-342900" algn="just">
              <a:spcBef>
                <a:spcPct val="0"/>
              </a:spcBef>
              <a:buClr>
                <a:schemeClr val="accent1">
                  <a:lumMod val="75000"/>
                </a:schemeClr>
              </a:buClr>
              <a:buFont typeface="Wingdings" panose="05000000000000000000" pitchFamily="2" charset="2"/>
              <a:buChar char="Ø"/>
              <a:defRPr/>
            </a:pPr>
            <a:r>
              <a:rPr lang="es-ES_tradnl" altLang="es-ES" sz="1800" dirty="0">
                <a:solidFill>
                  <a:srgbClr val="000000"/>
                </a:solidFill>
                <a:latin typeface="+mn-lt"/>
                <a:ea typeface="Times New Roman" panose="02020603050405020304" pitchFamily="18" charset="0"/>
                <a:cs typeface="Arial" panose="020B0604020202020204" pitchFamily="34" charset="0"/>
              </a:rPr>
              <a:t>Realizar, tanto en el momento de presentación del proyecto como en la justificación de la subvención de que se trate, un </a:t>
            </a:r>
            <a:r>
              <a:rPr lang="es-ES_tradnl" altLang="es-ES" sz="1800" b="1" dirty="0">
                <a:solidFill>
                  <a:srgbClr val="000000"/>
                </a:solidFill>
                <a:latin typeface="+mn-lt"/>
                <a:ea typeface="Times New Roman" panose="02020603050405020304" pitchFamily="18" charset="0"/>
                <a:cs typeface="Arial" panose="020B0604020202020204" pitchFamily="34" charset="0"/>
              </a:rPr>
              <a:t>informe de impacto de género </a:t>
            </a:r>
            <a:r>
              <a:rPr lang="es-ES_tradnl" altLang="es-ES" sz="1800" dirty="0">
                <a:solidFill>
                  <a:srgbClr val="000000"/>
                </a:solidFill>
                <a:latin typeface="+mn-lt"/>
                <a:ea typeface="Times New Roman" panose="02020603050405020304" pitchFamily="18" charset="0"/>
                <a:cs typeface="Arial" panose="020B0604020202020204" pitchFamily="34" charset="0"/>
              </a:rPr>
              <a:t>en la ejecución del proyecto, actividad o finalidad subvencionada, referido a la aportación que realiza la entidad para contribuir a la igualdad. </a:t>
            </a:r>
            <a:endParaRPr lang="es-ES_tradnl" altLang="es-ES" sz="1800" strike="sngStrike" dirty="0">
              <a:solidFill>
                <a:srgbClr val="FF0000"/>
              </a:solidFill>
              <a:latin typeface="+mn-lt"/>
            </a:endParaRPr>
          </a:p>
          <a:p>
            <a:pPr algn="just" eaLnBrk="1" hangingPunct="1">
              <a:buFontTx/>
              <a:buNone/>
              <a:defRPr/>
            </a:pPr>
            <a:endParaRPr lang="es-ES" altLang="es-ES" sz="1800" dirty="0">
              <a:highlight>
                <a:srgbClr val="00FFFF"/>
              </a:highlight>
            </a:endParaRPr>
          </a:p>
          <a:p>
            <a:pPr algn="just" eaLnBrk="1" hangingPunct="1">
              <a:defRPr/>
            </a:pPr>
            <a:endParaRPr lang="es-ES" altLang="es-ES" sz="2000" dirty="0"/>
          </a:p>
        </p:txBody>
      </p:sp>
      <p:grpSp>
        <p:nvGrpSpPr>
          <p:cNvPr id="22533" name="Grupo 9">
            <a:extLst>
              <a:ext uri="{FF2B5EF4-FFF2-40B4-BE49-F238E27FC236}">
                <a16:creationId xmlns:a16="http://schemas.microsoft.com/office/drawing/2014/main" id="{0F364F5E-4038-B011-EDAD-E0FA59D443AF}"/>
              </a:ext>
            </a:extLst>
          </p:cNvPr>
          <p:cNvGrpSpPr>
            <a:grpSpLocks/>
          </p:cNvGrpSpPr>
          <p:nvPr/>
        </p:nvGrpSpPr>
        <p:grpSpPr bwMode="auto">
          <a:xfrm>
            <a:off x="609600" y="184150"/>
            <a:ext cx="8605838" cy="730250"/>
            <a:chOff x="609600" y="379293"/>
            <a:chExt cx="8605837" cy="729695"/>
          </a:xfrm>
        </p:grpSpPr>
        <p:pic>
          <p:nvPicPr>
            <p:cNvPr id="22534" name="Imagen 10">
              <a:extLst>
                <a:ext uri="{FF2B5EF4-FFF2-40B4-BE49-F238E27FC236}">
                  <a16:creationId xmlns:a16="http://schemas.microsoft.com/office/drawing/2014/main" id="{56729E4F-BDF2-10CD-1E03-32FC54DF6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n 2">
              <a:extLst>
                <a:ext uri="{FF2B5EF4-FFF2-40B4-BE49-F238E27FC236}">
                  <a16:creationId xmlns:a16="http://schemas.microsoft.com/office/drawing/2014/main" id="{02A35747-DAFD-1496-846E-757DC1698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4">
              <a:extLst>
                <a:ext uri="{FF2B5EF4-FFF2-40B4-BE49-F238E27FC236}">
                  <a16:creationId xmlns:a16="http://schemas.microsoft.com/office/drawing/2014/main" id="{AB0C9A12-695C-1BA9-8C19-E410477EE603}"/>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Marcador de número de diapositiva 5">
            <a:extLst>
              <a:ext uri="{FF2B5EF4-FFF2-40B4-BE49-F238E27FC236}">
                <a16:creationId xmlns:a16="http://schemas.microsoft.com/office/drawing/2014/main" id="{47B84764-BF6C-47D0-856F-B2F05674EC7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8D7A2D-9715-416F-B057-795D77F4ED82}" type="slidenum">
              <a:rPr kumimoji="0" lang="es-ES" alt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alt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55" name="Rectangle 2">
            <a:extLst>
              <a:ext uri="{FF2B5EF4-FFF2-40B4-BE49-F238E27FC236}">
                <a16:creationId xmlns:a16="http://schemas.microsoft.com/office/drawing/2014/main" id="{5A7AC18B-37B5-48CC-B199-512398EEDC20}"/>
              </a:ext>
            </a:extLst>
          </p:cNvPr>
          <p:cNvSpPr>
            <a:spLocks noChangeArrowheads="1"/>
          </p:cNvSpPr>
          <p:nvPr/>
        </p:nvSpPr>
        <p:spPr bwMode="auto">
          <a:xfrm>
            <a:off x="457200" y="14478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altLang="es-E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LA LEY ORGÁNICA 3/2007, DE 22 DE MARZO, PARA LA IGUALDAD EFECTIVA DE MUJERES Y HOMBRES (LOIEMH) EN RELACIÓN CON LA CONVOCATORIA PÚBLICA DE SUBVENCIONES</a:t>
            </a:r>
          </a:p>
        </p:txBody>
      </p:sp>
      <p:sp>
        <p:nvSpPr>
          <p:cNvPr id="23556" name="Rectangle 3">
            <a:extLst>
              <a:ext uri="{FF2B5EF4-FFF2-40B4-BE49-F238E27FC236}">
                <a16:creationId xmlns:a16="http://schemas.microsoft.com/office/drawing/2014/main" id="{36D2BDEA-52B8-4CE4-9CE4-09E16945F43B}"/>
              </a:ext>
            </a:extLst>
          </p:cNvPr>
          <p:cNvSpPr>
            <a:spLocks noChangeArrowheads="1"/>
          </p:cNvSpPr>
          <p:nvPr/>
        </p:nvSpPr>
        <p:spPr bwMode="auto">
          <a:xfrm>
            <a:off x="457200" y="2622550"/>
            <a:ext cx="82296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None/>
              <a:tabLst/>
              <a:defRPr/>
            </a:pP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Con el fin de adecuar la convocatoria, se establece:</a:t>
            </a:r>
          </a:p>
          <a:p>
            <a:pPr marL="285750" marR="0" lvl="0" indent="-285750" algn="just" defTabSz="914400" rtl="0" eaLnBrk="1" fontAlgn="base" latinLnBrk="0" hangingPunct="1">
              <a:lnSpc>
                <a:spcPct val="100000"/>
              </a:lnSpc>
              <a:spcBef>
                <a:spcPct val="20000"/>
              </a:spcBef>
              <a:spcAft>
                <a:spcPct val="0"/>
              </a:spcAft>
              <a:buClr>
                <a:srgbClr val="7030A0"/>
              </a:buClr>
              <a:buSzTx/>
              <a:buFont typeface="Wingdings" panose="05000000000000000000" pitchFamily="2" charset="2"/>
              <a:buChar char="Ø"/>
              <a:tabLst/>
              <a:defRPr/>
            </a:pPr>
            <a:endParaRPr kumimoji="0" lang="es-ES" altLang="es-ES" sz="1800" b="0" i="0" u="none" strike="noStrike" kern="1200" cap="none" spc="0" normalizeH="0" baseline="0" noProof="0" dirty="0">
              <a:ln>
                <a:noFill/>
              </a:ln>
              <a:solidFill>
                <a:srgbClr val="000000"/>
              </a:solidFill>
              <a:effectLst/>
              <a:uLnTx/>
              <a:uFillTx/>
              <a:latin typeface="+mn-lt"/>
              <a:ea typeface="+mn-ea"/>
              <a:cs typeface="+mn-cs"/>
            </a:endParaRPr>
          </a:p>
          <a:p>
            <a:pPr marR="0" lvl="1" algn="just" defTabSz="914400" rtl="0" eaLnBrk="1" fontAlgn="base" latinLnBrk="0" hangingPunct="1">
              <a:lnSpc>
                <a:spcPct val="100000"/>
              </a:lnSpc>
              <a:spcBef>
                <a:spcPct val="20000"/>
              </a:spcBef>
              <a:spcAft>
                <a:spcPct val="0"/>
              </a:spcAft>
              <a:buClr>
                <a:srgbClr val="7030A0"/>
              </a:buClr>
              <a:buSzTx/>
              <a:buFont typeface="Wingdings" panose="05000000000000000000" pitchFamily="2" charset="2"/>
              <a:buChar char="Ø"/>
              <a:tabLst/>
              <a:defRPr/>
            </a:pP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El </a:t>
            </a:r>
            <a:r>
              <a:rPr kumimoji="0" lang="es-ES" altLang="es-ES" sz="1800" b="1" i="0" u="sng" strike="noStrike" kern="1200" cap="none" spc="0" normalizeH="0" baseline="0" noProof="0" dirty="0">
                <a:ln>
                  <a:noFill/>
                </a:ln>
                <a:solidFill>
                  <a:srgbClr val="000000"/>
                </a:solidFill>
                <a:effectLst/>
                <a:uLnTx/>
                <a:uFillTx/>
                <a:latin typeface="+mn-lt"/>
                <a:ea typeface="+mn-ea"/>
                <a:cs typeface="+mn-cs"/>
              </a:rPr>
              <a:t>lenguaje inclusivo</a:t>
            </a: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 de género en toda la convocatoria</a:t>
            </a:r>
          </a:p>
          <a:p>
            <a:pPr marR="0" lvl="1" algn="just" defTabSz="914400" rtl="0" eaLnBrk="1" fontAlgn="base" latinLnBrk="0" hangingPunct="1">
              <a:lnSpc>
                <a:spcPct val="100000"/>
              </a:lnSpc>
              <a:spcBef>
                <a:spcPct val="20000"/>
              </a:spcBef>
              <a:spcAft>
                <a:spcPct val="0"/>
              </a:spcAft>
              <a:buClr>
                <a:srgbClr val="7030A0"/>
              </a:buClr>
              <a:buSzTx/>
              <a:buFont typeface="Wingdings" panose="05000000000000000000" pitchFamily="2" charset="2"/>
              <a:buChar char="Ø"/>
              <a:tabLst/>
              <a:defRPr/>
            </a:pP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La </a:t>
            </a:r>
            <a:r>
              <a:rPr kumimoji="0" lang="es-ES" altLang="es-ES" sz="1800" b="1" i="0" u="sng" strike="noStrike" kern="1200" cap="none" spc="0" normalizeH="0" baseline="0" noProof="0" dirty="0">
                <a:ln>
                  <a:noFill/>
                </a:ln>
                <a:solidFill>
                  <a:srgbClr val="000000"/>
                </a:solidFill>
                <a:effectLst/>
                <a:uLnTx/>
                <a:uFillTx/>
                <a:latin typeface="+mn-lt"/>
                <a:ea typeface="+mn-ea"/>
                <a:cs typeface="+mn-cs"/>
              </a:rPr>
              <a:t>desagregación por sexo</a:t>
            </a: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 cada vez que se soliciten datos de personas, tanto de la entidad (Anexo I) como de los proyectos (Anexo II)</a:t>
            </a:r>
          </a:p>
          <a:p>
            <a:pPr marR="0" lvl="1" algn="just" defTabSz="914400" rtl="0" eaLnBrk="1" fontAlgn="base" latinLnBrk="0" hangingPunct="1">
              <a:lnSpc>
                <a:spcPct val="100000"/>
              </a:lnSpc>
              <a:spcBef>
                <a:spcPct val="20000"/>
              </a:spcBef>
              <a:spcAft>
                <a:spcPct val="0"/>
              </a:spcAft>
              <a:buClr>
                <a:srgbClr val="7030A0"/>
              </a:buClr>
              <a:buSzTx/>
              <a:buFont typeface="Wingdings" panose="05000000000000000000" pitchFamily="2" charset="2"/>
              <a:buChar char="Ø"/>
              <a:tabLst/>
              <a:defRPr/>
            </a:pPr>
            <a:r>
              <a:rPr kumimoji="0" lang="es-ES" altLang="es-ES" sz="1800" b="1" i="0" u="sng" strike="noStrike" kern="1200" cap="none" spc="0" normalizeH="0" baseline="0" noProof="0" dirty="0">
                <a:ln>
                  <a:noFill/>
                </a:ln>
                <a:solidFill>
                  <a:srgbClr val="000000"/>
                </a:solidFill>
                <a:effectLst/>
                <a:uLnTx/>
                <a:uFillTx/>
                <a:latin typeface="+mn-lt"/>
                <a:ea typeface="+mn-ea"/>
                <a:cs typeface="+mn-cs"/>
              </a:rPr>
              <a:t>Solicitud</a:t>
            </a:r>
            <a:r>
              <a:rPr kumimoji="0" lang="es-ES" altLang="es-ES" sz="1800" b="1" i="0" u="none" strike="noStrike" kern="1200" cap="none" spc="0" normalizeH="0" baseline="0" noProof="0" dirty="0">
                <a:ln>
                  <a:noFill/>
                </a:ln>
                <a:solidFill>
                  <a:srgbClr val="000000"/>
                </a:solidFill>
                <a:effectLst/>
                <a:uLnTx/>
                <a:uFillTx/>
                <a:latin typeface="+mn-lt"/>
                <a:ea typeface="+mn-ea"/>
                <a:cs typeface="+mn-cs"/>
              </a:rPr>
              <a:t>.- </a:t>
            </a: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apartado 8. Declaraciones (Convocatoria </a:t>
            </a:r>
            <a:r>
              <a:rPr kumimoji="0" lang="es-ES" altLang="es-ES" sz="1800" b="1" i="0" u="none" strike="noStrike" kern="1200" cap="none" spc="0" normalizeH="0" baseline="0" noProof="0" dirty="0">
                <a:ln>
                  <a:noFill/>
                </a:ln>
                <a:solidFill>
                  <a:srgbClr val="000000"/>
                </a:solidFill>
                <a:effectLst/>
                <a:uLnTx/>
                <a:uFillTx/>
                <a:latin typeface="+mn-lt"/>
                <a:ea typeface="+mn-ea"/>
                <a:cs typeface="+mn-cs"/>
              </a:rPr>
              <a:t>Art 5. 2. g</a:t>
            </a: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a:t>
            </a:r>
          </a:p>
          <a:p>
            <a:pPr marR="0" lvl="1" algn="just" defTabSz="914400" rtl="0" eaLnBrk="1" fontAlgn="base" latinLnBrk="0" hangingPunct="1">
              <a:lnSpc>
                <a:spcPct val="100000"/>
              </a:lnSpc>
              <a:spcBef>
                <a:spcPct val="20000"/>
              </a:spcBef>
              <a:spcAft>
                <a:spcPct val="0"/>
              </a:spcAft>
              <a:buClr>
                <a:srgbClr val="7030A0"/>
              </a:buClr>
              <a:buSzTx/>
              <a:buFont typeface="Wingdings" panose="05000000000000000000" pitchFamily="2" charset="2"/>
              <a:buChar char="Ø"/>
              <a:tabLst/>
              <a:defRPr/>
            </a:pPr>
            <a:r>
              <a:rPr kumimoji="0" lang="es-ES" altLang="es-ES" sz="1800" b="1" i="0" u="sng" strike="noStrike" kern="1200" cap="none" spc="0" normalizeH="0" baseline="0" noProof="0" dirty="0">
                <a:ln>
                  <a:noFill/>
                </a:ln>
                <a:solidFill>
                  <a:srgbClr val="000000"/>
                </a:solidFill>
                <a:effectLst/>
                <a:uLnTx/>
                <a:uFillTx/>
                <a:latin typeface="+mn-lt"/>
                <a:ea typeface="+mn-ea"/>
                <a:cs typeface="+mn-cs"/>
              </a:rPr>
              <a:t>Anexo I</a:t>
            </a: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 apartado 10. Compromiso de la entidad con la Igualdad. </a:t>
            </a:r>
          </a:p>
          <a:p>
            <a:pPr marR="0" lvl="1" algn="just" defTabSz="914400" rtl="0" eaLnBrk="1" fontAlgn="base" latinLnBrk="0" hangingPunct="1">
              <a:lnSpc>
                <a:spcPct val="100000"/>
              </a:lnSpc>
              <a:spcBef>
                <a:spcPct val="20000"/>
              </a:spcBef>
              <a:spcAft>
                <a:spcPct val="0"/>
              </a:spcAft>
              <a:buClr>
                <a:srgbClr val="7030A0"/>
              </a:buClr>
              <a:buSzTx/>
              <a:buFont typeface="Wingdings" panose="05000000000000000000" pitchFamily="2" charset="2"/>
              <a:buChar char="Ø"/>
              <a:tabLst/>
              <a:defRPr/>
            </a:pPr>
            <a:r>
              <a:rPr kumimoji="0" lang="es-ES" altLang="es-ES" sz="1800" b="1" i="0" u="sng" strike="noStrike" kern="1200" cap="none" spc="0" normalizeH="0" baseline="0" noProof="0" dirty="0">
                <a:ln>
                  <a:noFill/>
                </a:ln>
                <a:solidFill>
                  <a:srgbClr val="000000"/>
                </a:solidFill>
                <a:effectLst/>
                <a:uLnTx/>
                <a:uFillTx/>
                <a:latin typeface="+mn-lt"/>
                <a:ea typeface="+mn-ea"/>
                <a:cs typeface="+mn-cs"/>
              </a:rPr>
              <a:t>Anexo II</a:t>
            </a:r>
            <a:r>
              <a:rPr kumimoji="0" lang="es-ES" altLang="es-ES" sz="1800" b="0" i="0" u="none" strike="noStrike" kern="1200" cap="none" spc="0" normalizeH="0" baseline="0" noProof="0" dirty="0">
                <a:ln>
                  <a:noFill/>
                </a:ln>
                <a:solidFill>
                  <a:srgbClr val="000000"/>
                </a:solidFill>
                <a:effectLst/>
                <a:uLnTx/>
                <a:uFillTx/>
                <a:latin typeface="+mn-lt"/>
                <a:ea typeface="+mn-ea"/>
                <a:cs typeface="+mn-cs"/>
              </a:rPr>
              <a:t>.- apartado 7. Análisis previo del impacto de género del proyecto. </a:t>
            </a:r>
          </a:p>
        </p:txBody>
      </p:sp>
      <p:grpSp>
        <p:nvGrpSpPr>
          <p:cNvPr id="23557" name="Grupo 8">
            <a:extLst>
              <a:ext uri="{FF2B5EF4-FFF2-40B4-BE49-F238E27FC236}">
                <a16:creationId xmlns:a16="http://schemas.microsoft.com/office/drawing/2014/main" id="{240D9CED-9162-4768-965B-BBAD5F6FB474}"/>
              </a:ext>
            </a:extLst>
          </p:cNvPr>
          <p:cNvGrpSpPr>
            <a:grpSpLocks/>
          </p:cNvGrpSpPr>
          <p:nvPr/>
        </p:nvGrpSpPr>
        <p:grpSpPr bwMode="auto">
          <a:xfrm>
            <a:off x="609600" y="184150"/>
            <a:ext cx="8605838" cy="730250"/>
            <a:chOff x="609600" y="379293"/>
            <a:chExt cx="8605837" cy="729695"/>
          </a:xfrm>
        </p:grpSpPr>
        <p:pic>
          <p:nvPicPr>
            <p:cNvPr id="23558" name="Imagen 9">
              <a:extLst>
                <a:ext uri="{FF2B5EF4-FFF2-40B4-BE49-F238E27FC236}">
                  <a16:creationId xmlns:a16="http://schemas.microsoft.com/office/drawing/2014/main" id="{CB25853C-07B2-4CC4-B78C-C37B723DF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agen 2">
              <a:extLst>
                <a:ext uri="{FF2B5EF4-FFF2-40B4-BE49-F238E27FC236}">
                  <a16:creationId xmlns:a16="http://schemas.microsoft.com/office/drawing/2014/main" id="{0D42E3F7-C7BF-4B00-9717-1252A0F66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a:extLst>
                <a:ext uri="{FF2B5EF4-FFF2-40B4-BE49-F238E27FC236}">
                  <a16:creationId xmlns:a16="http://schemas.microsoft.com/office/drawing/2014/main" id="{91F26D39-DB55-414F-96D1-52C397D8D9F1}"/>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Direcci</a:t>
              </a:r>
              <a:r>
                <a:rPr kumimoji="0" lang="es-ES" altLang="es-ES" sz="900" b="1" i="0" u="none" strike="noStrike" kern="1200" cap="none" spc="0" normalizeH="0" baseline="0" noProof="0">
                  <a:ln>
                    <a:noFill/>
                  </a:ln>
                  <a:solidFill>
                    <a:srgbClr val="2E74B5"/>
                  </a:solidFill>
                  <a:effectLst/>
                  <a:uLnTx/>
                  <a:uFillTx/>
                  <a:latin typeface="Arial" panose="020B0604020202020204" pitchFamily="34" charset="0"/>
                  <a:ea typeface="Times New Roman" panose="02020603050405020304" pitchFamily="18" charset="0"/>
                  <a:cs typeface="Tahoma" panose="020B0604030504040204" pitchFamily="34" charset="0"/>
                </a:rPr>
                <a:t>ó</a:t>
              </a: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n General de Pol</a:t>
              </a:r>
              <a:r>
                <a:rPr kumimoji="0" lang="es-ES" altLang="es-ES" sz="900" b="1" i="0" u="none" strike="noStrike" kern="1200" cap="none" spc="0" normalizeH="0" baseline="0" noProof="0">
                  <a:ln>
                    <a:noFill/>
                  </a:ln>
                  <a:solidFill>
                    <a:srgbClr val="2E74B5"/>
                  </a:solidFill>
                  <a:effectLst/>
                  <a:uLnTx/>
                  <a:uFillTx/>
                  <a:latin typeface="Arial" panose="020B0604020202020204" pitchFamily="34" charset="0"/>
                  <a:ea typeface="Times New Roman" panose="02020603050405020304" pitchFamily="18" charset="0"/>
                  <a:cs typeface="Tahoma" panose="020B0604030504040204" pitchFamily="34" charset="0"/>
                </a:rPr>
                <a:t>í</a:t>
              </a: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ticas de Igualdad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y contra la Violencia de G</a:t>
              </a:r>
              <a:r>
                <a:rPr kumimoji="0" lang="es-ES" altLang="es-ES" sz="900" b="1" i="0" u="none" strike="noStrike" kern="1200" cap="none" spc="0" normalizeH="0" baseline="0" noProof="0">
                  <a:ln>
                    <a:noFill/>
                  </a:ln>
                  <a:solidFill>
                    <a:srgbClr val="2E74B5"/>
                  </a:solidFill>
                  <a:effectLst/>
                  <a:uLnTx/>
                  <a:uFillTx/>
                  <a:latin typeface="Arial" panose="020B0604020202020204" pitchFamily="34" charset="0"/>
                  <a:ea typeface="Times New Roman" panose="02020603050405020304" pitchFamily="18" charset="0"/>
                  <a:cs typeface="Tahoma" panose="020B0604030504040204" pitchFamily="34" charset="0"/>
                </a:rPr>
                <a:t>é</a:t>
              </a:r>
              <a:r>
                <a:rPr kumimoji="0" lang="es-ES" altLang="es-ES" sz="900" b="1" i="0" u="none" strike="noStrike" kern="1200" cap="none" spc="0" normalizeH="0" baseline="0" noProof="0">
                  <a:ln>
                    <a:noFill/>
                  </a:ln>
                  <a:solidFill>
                    <a:srgbClr val="2E74B5"/>
                  </a:solidFill>
                  <a:effectLst/>
                  <a:uLnTx/>
                  <a:uFillTx/>
                  <a:latin typeface="Tahoma" panose="020B0604030504040204" pitchFamily="34" charset="0"/>
                  <a:ea typeface="Times New Roman" panose="02020603050405020304" pitchFamily="18" charset="0"/>
                  <a:cs typeface="Tahoma" panose="020B0604030504040204" pitchFamily="34" charset="0"/>
                </a:rPr>
                <a:t>nero</a:t>
              </a:r>
              <a:r>
                <a:rPr kumimoji="0" lang="es-ES" altLang="es-ES" sz="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ahoma" panose="020B0604030504040204" pitchFamily="34" charset="0"/>
                </a:rPr>
                <a:t> </a:t>
              </a:r>
              <a:endParaRPr kumimoji="0" lang="es-ES" altLang="es-ES"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ahoma" panose="020B060403050404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5EAA939-7394-7DEB-1DF6-37ECF887F45E}"/>
              </a:ext>
            </a:extLst>
          </p:cNvPr>
          <p:cNvSpPr>
            <a:spLocks noChangeArrowheads="1"/>
          </p:cNvSpPr>
          <p:nvPr/>
        </p:nvSpPr>
        <p:spPr bwMode="auto">
          <a:xfrm>
            <a:off x="457200" y="1274763"/>
            <a:ext cx="82296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ES" altLang="es-ES" sz="2000" b="1" dirty="0">
                <a:solidFill>
                  <a:schemeClr val="accent1">
                    <a:lumMod val="75000"/>
                  </a:schemeClr>
                </a:solidFill>
              </a:rPr>
              <a:t>CRITERIOS DE VALORACIÓN RELATIVOS A LA IGUALDAD DE GÉNERO Y A LA INTEGRACIÓN DE LA PERSPECTIVA DE GÉNERO EN LA ENTIDAD </a:t>
            </a:r>
          </a:p>
          <a:p>
            <a:pPr algn="ctr">
              <a:buNone/>
            </a:pPr>
            <a:endParaRPr lang="es-ES" altLang="es-ES" sz="2000" b="1" dirty="0">
              <a:solidFill>
                <a:schemeClr val="accent1">
                  <a:lumMod val="75000"/>
                </a:schemeClr>
              </a:solidFill>
            </a:endParaRPr>
          </a:p>
        </p:txBody>
      </p:sp>
      <p:sp>
        <p:nvSpPr>
          <p:cNvPr id="25604" name="Rectangle 3">
            <a:extLst>
              <a:ext uri="{FF2B5EF4-FFF2-40B4-BE49-F238E27FC236}">
                <a16:creationId xmlns:a16="http://schemas.microsoft.com/office/drawing/2014/main" id="{14124CAD-D071-57A7-F5BF-C4C27A76F6BE}"/>
              </a:ext>
            </a:extLst>
          </p:cNvPr>
          <p:cNvSpPr>
            <a:spLocks noChangeArrowheads="1"/>
          </p:cNvSpPr>
          <p:nvPr/>
        </p:nvSpPr>
        <p:spPr bwMode="auto">
          <a:xfrm>
            <a:off x="457200" y="2633663"/>
            <a:ext cx="8229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ES" altLang="es-ES" sz="1800" b="1" u="sng" dirty="0">
                <a:latin typeface="+mn-lt"/>
              </a:rPr>
              <a:t>Anexo I</a:t>
            </a:r>
            <a:r>
              <a:rPr lang="es-ES" altLang="es-ES" sz="1800" dirty="0">
                <a:latin typeface="+mn-lt"/>
              </a:rPr>
              <a:t>.- apartado 10. Compromiso de la entidad con la Igualdad</a:t>
            </a:r>
          </a:p>
          <a:p>
            <a:pPr lvl="1" algn="just" eaLnBrk="1" hangingPunct="1">
              <a:buFontTx/>
              <a:buNone/>
            </a:pPr>
            <a:endParaRPr lang="es-ES" altLang="es-ES" sz="1800" dirty="0">
              <a:latin typeface="+mn-lt"/>
            </a:endParaRPr>
          </a:p>
          <a:p>
            <a:pPr marL="0" algn="just">
              <a:lnSpc>
                <a:spcPct val="150000"/>
              </a:lnSpc>
              <a:buNone/>
            </a:pPr>
            <a:r>
              <a:rPr lang="es-ES" altLang="es-ES" sz="1800" dirty="0">
                <a:latin typeface="+mn-lt"/>
              </a:rPr>
              <a:t>Indicar si la entidad acredita un compromiso explícito en materia de igualdad entre mujeres y hombres. Señalar las medidas implantadas (plan de Igualdad actualizado, acciones para favorecer la conciliación, participación equilibrada, reconocimiento en materia de igualdad, incluir en los estatutos la promoción de la igualdad) </a:t>
            </a:r>
          </a:p>
          <a:p>
            <a:pPr lvl="1" algn="just" eaLnBrk="1" hangingPunct="1">
              <a:buFontTx/>
              <a:buNone/>
            </a:pPr>
            <a:r>
              <a:rPr lang="es-ES" altLang="es-ES" sz="1800" b="1" dirty="0"/>
              <a:t>                    </a:t>
            </a:r>
          </a:p>
          <a:p>
            <a:pPr lvl="1" algn="ctr" eaLnBrk="1" hangingPunct="1">
              <a:buFontTx/>
              <a:buNone/>
            </a:pPr>
            <a:r>
              <a:rPr lang="es-ES" altLang="es-ES" sz="1800" b="1" dirty="0"/>
              <a:t>ACOMPAÑAR DE DOCUMENTACIÓN ACREDITATIVA</a:t>
            </a:r>
          </a:p>
        </p:txBody>
      </p:sp>
      <p:grpSp>
        <p:nvGrpSpPr>
          <p:cNvPr id="25605" name="Grupo 8">
            <a:extLst>
              <a:ext uri="{FF2B5EF4-FFF2-40B4-BE49-F238E27FC236}">
                <a16:creationId xmlns:a16="http://schemas.microsoft.com/office/drawing/2014/main" id="{D63C5004-4C79-DEEF-BB75-6735859C6E0A}"/>
              </a:ext>
            </a:extLst>
          </p:cNvPr>
          <p:cNvGrpSpPr>
            <a:grpSpLocks/>
          </p:cNvGrpSpPr>
          <p:nvPr/>
        </p:nvGrpSpPr>
        <p:grpSpPr bwMode="auto">
          <a:xfrm>
            <a:off x="609600" y="184150"/>
            <a:ext cx="8605838" cy="730250"/>
            <a:chOff x="609600" y="379293"/>
            <a:chExt cx="8605837" cy="729695"/>
          </a:xfrm>
        </p:grpSpPr>
        <p:pic>
          <p:nvPicPr>
            <p:cNvPr id="25606" name="Imagen 9">
              <a:extLst>
                <a:ext uri="{FF2B5EF4-FFF2-40B4-BE49-F238E27FC236}">
                  <a16:creationId xmlns:a16="http://schemas.microsoft.com/office/drawing/2014/main" id="{A47F95F0-0C0F-69FE-04F2-70A14F0F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agen 2">
              <a:extLst>
                <a:ext uri="{FF2B5EF4-FFF2-40B4-BE49-F238E27FC236}">
                  <a16:creationId xmlns:a16="http://schemas.microsoft.com/office/drawing/2014/main" id="{370CBAA5-BC48-EA84-9EA1-323FB1C19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4">
              <a:extLst>
                <a:ext uri="{FF2B5EF4-FFF2-40B4-BE49-F238E27FC236}">
                  <a16:creationId xmlns:a16="http://schemas.microsoft.com/office/drawing/2014/main" id="{EB7AAAB6-EAC7-7FDE-14FA-E7E22FA8D9D8}"/>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5EAA939-7394-7DEB-1DF6-37ECF887F45E}"/>
              </a:ext>
            </a:extLst>
          </p:cNvPr>
          <p:cNvSpPr>
            <a:spLocks noChangeArrowheads="1"/>
          </p:cNvSpPr>
          <p:nvPr/>
        </p:nvSpPr>
        <p:spPr bwMode="auto">
          <a:xfrm>
            <a:off x="457200" y="1447799"/>
            <a:ext cx="8229600" cy="129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ES" altLang="es-ES" sz="2000" b="1" dirty="0">
                <a:solidFill>
                  <a:schemeClr val="accent1">
                    <a:lumMod val="75000"/>
                  </a:schemeClr>
                </a:solidFill>
              </a:rPr>
              <a:t>CRITERIOS DE VALORACIÓN RELATIVOS A LA IGUALDAD DE GÉNERO Y A LA INTEGRACIÓN DE LA PERSPECTIVA DE GÉNERO EN EL PROYECTO</a:t>
            </a:r>
          </a:p>
          <a:p>
            <a:pPr algn="ctr">
              <a:buNone/>
            </a:pPr>
            <a:endParaRPr lang="es-ES" altLang="es-ES" sz="1800" b="1" dirty="0">
              <a:solidFill>
                <a:schemeClr val="accent1">
                  <a:lumMod val="75000"/>
                </a:schemeClr>
              </a:solidFill>
            </a:endParaRPr>
          </a:p>
        </p:txBody>
      </p:sp>
      <p:sp>
        <p:nvSpPr>
          <p:cNvPr id="25604" name="Rectangle 3">
            <a:extLst>
              <a:ext uri="{FF2B5EF4-FFF2-40B4-BE49-F238E27FC236}">
                <a16:creationId xmlns:a16="http://schemas.microsoft.com/office/drawing/2014/main" id="{14124CAD-D071-57A7-F5BF-C4C27A76F6BE}"/>
              </a:ext>
            </a:extLst>
          </p:cNvPr>
          <p:cNvSpPr>
            <a:spLocks noChangeArrowheads="1"/>
          </p:cNvSpPr>
          <p:nvPr/>
        </p:nvSpPr>
        <p:spPr bwMode="auto">
          <a:xfrm>
            <a:off x="457200" y="2633663"/>
            <a:ext cx="8229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eaLnBrk="1" hangingPunct="1">
              <a:buFontTx/>
              <a:buNone/>
            </a:pPr>
            <a:r>
              <a:rPr lang="es-ES" altLang="es-ES" sz="1800" b="1" dirty="0"/>
              <a:t>                    </a:t>
            </a:r>
          </a:p>
        </p:txBody>
      </p:sp>
      <p:grpSp>
        <p:nvGrpSpPr>
          <p:cNvPr id="25605" name="Grupo 8">
            <a:extLst>
              <a:ext uri="{FF2B5EF4-FFF2-40B4-BE49-F238E27FC236}">
                <a16:creationId xmlns:a16="http://schemas.microsoft.com/office/drawing/2014/main" id="{D63C5004-4C79-DEEF-BB75-6735859C6E0A}"/>
              </a:ext>
            </a:extLst>
          </p:cNvPr>
          <p:cNvGrpSpPr>
            <a:grpSpLocks/>
          </p:cNvGrpSpPr>
          <p:nvPr/>
        </p:nvGrpSpPr>
        <p:grpSpPr bwMode="auto">
          <a:xfrm>
            <a:off x="609600" y="184150"/>
            <a:ext cx="8605838" cy="730250"/>
            <a:chOff x="609600" y="379293"/>
            <a:chExt cx="8605837" cy="729695"/>
          </a:xfrm>
        </p:grpSpPr>
        <p:pic>
          <p:nvPicPr>
            <p:cNvPr id="25606" name="Imagen 9">
              <a:extLst>
                <a:ext uri="{FF2B5EF4-FFF2-40B4-BE49-F238E27FC236}">
                  <a16:creationId xmlns:a16="http://schemas.microsoft.com/office/drawing/2014/main" id="{A47F95F0-0C0F-69FE-04F2-70A14F0F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agen 2">
              <a:extLst>
                <a:ext uri="{FF2B5EF4-FFF2-40B4-BE49-F238E27FC236}">
                  <a16:creationId xmlns:a16="http://schemas.microsoft.com/office/drawing/2014/main" id="{370CBAA5-BC48-EA84-9EA1-323FB1C19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4">
              <a:extLst>
                <a:ext uri="{FF2B5EF4-FFF2-40B4-BE49-F238E27FC236}">
                  <a16:creationId xmlns:a16="http://schemas.microsoft.com/office/drawing/2014/main" id="{EB7AAAB6-EAC7-7FDE-14FA-E7E22FA8D9D8}"/>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
        <p:nvSpPr>
          <p:cNvPr id="8" name="Rectangle 3">
            <a:extLst>
              <a:ext uri="{FF2B5EF4-FFF2-40B4-BE49-F238E27FC236}">
                <a16:creationId xmlns:a16="http://schemas.microsoft.com/office/drawing/2014/main" id="{B94E77C7-24B3-480F-B035-781A85930647}"/>
              </a:ext>
            </a:extLst>
          </p:cNvPr>
          <p:cNvSpPr>
            <a:spLocks noChangeArrowheads="1"/>
          </p:cNvSpPr>
          <p:nvPr/>
        </p:nvSpPr>
        <p:spPr bwMode="auto">
          <a:xfrm>
            <a:off x="457200" y="3429000"/>
            <a:ext cx="8229600" cy="2582863"/>
          </a:xfrm>
          <a:prstGeom prst="rect">
            <a:avLst/>
          </a:prstGeom>
          <a:noFill/>
          <a:ln w="9525">
            <a:noFill/>
            <a:miter lim="800000"/>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93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1" indent="0" eaLnBrk="1" hangingPunct="1">
              <a:buFontTx/>
              <a:buNone/>
              <a:defRPr/>
            </a:pPr>
            <a:r>
              <a:rPr lang="es-ES" altLang="es-ES" sz="1800" b="1" u="sng" dirty="0">
                <a:latin typeface="+mn-lt"/>
              </a:rPr>
              <a:t>Anexo II </a:t>
            </a:r>
            <a:r>
              <a:rPr lang="es-ES" altLang="es-ES" sz="1800" dirty="0">
                <a:latin typeface="+mn-lt"/>
              </a:rPr>
              <a:t>.- apartado 7. Análisis previo del impacto de género del proyecto.</a:t>
            </a:r>
          </a:p>
          <a:p>
            <a:pPr marL="457200" lvl="1" indent="0" eaLnBrk="1" hangingPunct="1">
              <a:buFontTx/>
              <a:buNone/>
              <a:defRPr/>
            </a:pPr>
            <a:endParaRPr lang="es-ES" altLang="es-ES" sz="2000" dirty="0">
              <a:latin typeface="+mn-lt"/>
            </a:endParaRPr>
          </a:p>
          <a:p>
            <a:pPr algn="ctr">
              <a:buFontTx/>
              <a:buNone/>
              <a:defRPr/>
            </a:pPr>
            <a:r>
              <a:rPr lang="es-ES" sz="2000" dirty="0">
                <a:hlinkClick r:id="rId4"/>
              </a:rPr>
              <a:t>Transversalidad de género - Criterios de género y cláusulas de igualdad en contratos y subvenciones - Ayuntamiento de Madrid</a:t>
            </a:r>
            <a:endParaRPr lang="es-ES" sz="2000" dirty="0">
              <a:latin typeface="Times New Roman" panose="02020603050405020304" pitchFamily="18" charset="0"/>
              <a:ea typeface="Times New Roman" panose="02020603050405020304" pitchFamily="18" charset="0"/>
            </a:endParaRPr>
          </a:p>
          <a:p>
            <a:pPr eaLnBrk="1" hangingPunct="1">
              <a:defRPr/>
            </a:pPr>
            <a:endParaRPr lang="es-ES" altLang="es-ES" sz="2000" dirty="0"/>
          </a:p>
          <a:p>
            <a:pPr eaLnBrk="1" hangingPunct="1">
              <a:defRPr/>
            </a:pPr>
            <a:endParaRPr lang="es-ES" altLang="es-ES" sz="1800" dirty="0"/>
          </a:p>
        </p:txBody>
      </p:sp>
    </p:spTree>
    <p:extLst>
      <p:ext uri="{BB962C8B-B14F-4D97-AF65-F5344CB8AC3E}">
        <p14:creationId xmlns:p14="http://schemas.microsoft.com/office/powerpoint/2010/main" val="154806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C6B8D39D-4CE2-407E-7D59-30D6EDC798AA}"/>
              </a:ext>
            </a:extLst>
          </p:cNvPr>
          <p:cNvSpPr>
            <a:spLocks noGrp="1" noChangeArrowheads="1"/>
          </p:cNvSpPr>
          <p:nvPr>
            <p:ph idx="1"/>
          </p:nvPr>
        </p:nvSpPr>
        <p:spPr>
          <a:xfrm>
            <a:off x="533400" y="2514600"/>
            <a:ext cx="8153400" cy="2438400"/>
          </a:xfrm>
        </p:spPr>
        <p:txBody>
          <a:bodyPr/>
          <a:lstStyle/>
          <a:p>
            <a:pPr indent="9525" algn="just" eaLnBrk="1" hangingPunct="1">
              <a:buFontTx/>
              <a:buNone/>
            </a:pPr>
            <a:r>
              <a:rPr lang="es-ES" altLang="es-ES" sz="2000" b="1" dirty="0">
                <a:solidFill>
                  <a:srgbClr val="7030A0"/>
                </a:solidFill>
              </a:rPr>
              <a:t>CONVOCATORIA PÚBLICA DE SUBVENCIONES 2023 A ENTIDADES E INSTITUCIONES DE CARÁCTER SOCIAL SIN ÁNIMO DE LUCRO QUE DESARROLLEN PROYECTOS QUE COMPLEMENTEN LAS ACTUACIONES DE LA DIRECCIÓN GENERAL DE POLÍTICAS DE IGUALDAD Y CONTRA LA VIOLENCIA DE GÉNERO</a:t>
            </a:r>
          </a:p>
          <a:p>
            <a:pPr indent="9525" eaLnBrk="1" hangingPunct="1">
              <a:buFontTx/>
              <a:buNone/>
            </a:pPr>
            <a:endParaRPr lang="es-ES" altLang="es-ES" sz="2800" dirty="0">
              <a:solidFill>
                <a:schemeClr val="accent2"/>
              </a:solidFill>
            </a:endParaRPr>
          </a:p>
          <a:p>
            <a:pPr indent="9525" eaLnBrk="1" hangingPunct="1">
              <a:buFontTx/>
              <a:buNone/>
            </a:pPr>
            <a:endParaRPr lang="es-ES" altLang="es-ES" sz="2800" dirty="0">
              <a:solidFill>
                <a:schemeClr val="accent2"/>
              </a:solidFill>
            </a:endParaRPr>
          </a:p>
        </p:txBody>
      </p:sp>
      <p:grpSp>
        <p:nvGrpSpPr>
          <p:cNvPr id="27652" name="Grupo 3">
            <a:extLst>
              <a:ext uri="{FF2B5EF4-FFF2-40B4-BE49-F238E27FC236}">
                <a16:creationId xmlns:a16="http://schemas.microsoft.com/office/drawing/2014/main" id="{F2D03116-59D3-438D-ABDC-EC3489580157}"/>
              </a:ext>
            </a:extLst>
          </p:cNvPr>
          <p:cNvGrpSpPr>
            <a:grpSpLocks/>
          </p:cNvGrpSpPr>
          <p:nvPr/>
        </p:nvGrpSpPr>
        <p:grpSpPr bwMode="auto">
          <a:xfrm>
            <a:off x="609600" y="379413"/>
            <a:ext cx="8605838" cy="730250"/>
            <a:chOff x="609600" y="379293"/>
            <a:chExt cx="8605837" cy="729695"/>
          </a:xfrm>
        </p:grpSpPr>
        <p:pic>
          <p:nvPicPr>
            <p:cNvPr id="27653" name="Imagen 4">
              <a:extLst>
                <a:ext uri="{FF2B5EF4-FFF2-40B4-BE49-F238E27FC236}">
                  <a16:creationId xmlns:a16="http://schemas.microsoft.com/office/drawing/2014/main" id="{A7AC9000-3373-F416-C6AB-282DF34FD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n 2">
              <a:extLst>
                <a:ext uri="{FF2B5EF4-FFF2-40B4-BE49-F238E27FC236}">
                  <a16:creationId xmlns:a16="http://schemas.microsoft.com/office/drawing/2014/main" id="{5EA4C503-9DB5-5387-9B74-1B36FE1F8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4">
              <a:extLst>
                <a:ext uri="{FF2B5EF4-FFF2-40B4-BE49-F238E27FC236}">
                  <a16:creationId xmlns:a16="http://schemas.microsoft.com/office/drawing/2014/main" id="{921D3CB7-A7D2-9992-398B-142BCD30C919}"/>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72829AA8-605F-E7BA-32B5-31CE4137EA15}"/>
              </a:ext>
            </a:extLst>
          </p:cNvPr>
          <p:cNvSpPr>
            <a:spLocks noGrp="1" noChangeArrowheads="1"/>
          </p:cNvSpPr>
          <p:nvPr>
            <p:ph type="title"/>
          </p:nvPr>
        </p:nvSpPr>
        <p:spPr>
          <a:xfrm>
            <a:off x="228600" y="1371600"/>
            <a:ext cx="8458200" cy="838200"/>
          </a:xfrm>
        </p:spPr>
        <p:txBody>
          <a:bodyPr/>
          <a:lstStyle/>
          <a:p>
            <a:pPr algn="ctr" eaLnBrk="1" hangingPunct="1"/>
            <a:r>
              <a:rPr lang="es-ES" altLang="es-ES" sz="2000" b="1" dirty="0">
                <a:solidFill>
                  <a:srgbClr val="7030A0"/>
                </a:solidFill>
              </a:rPr>
              <a:t>IMPORTE ECONÓMICO DE LA CONVOCATORIA 2023</a:t>
            </a:r>
          </a:p>
        </p:txBody>
      </p:sp>
      <p:sp>
        <p:nvSpPr>
          <p:cNvPr id="153603" name="Rectangle 3">
            <a:extLst>
              <a:ext uri="{FF2B5EF4-FFF2-40B4-BE49-F238E27FC236}">
                <a16:creationId xmlns:a16="http://schemas.microsoft.com/office/drawing/2014/main" id="{29F271A4-D953-A95A-8CEC-738C03577DED}"/>
              </a:ext>
            </a:extLst>
          </p:cNvPr>
          <p:cNvSpPr>
            <a:spLocks noGrp="1" noChangeArrowheads="1"/>
          </p:cNvSpPr>
          <p:nvPr>
            <p:ph idx="1"/>
          </p:nvPr>
        </p:nvSpPr>
        <p:spPr>
          <a:xfrm>
            <a:off x="762000" y="2057400"/>
            <a:ext cx="7924800" cy="3916363"/>
          </a:xfrm>
        </p:spPr>
        <p:txBody>
          <a:bodyPr>
            <a:normAutofit lnSpcReduction="10000"/>
          </a:bodyPr>
          <a:lstStyle/>
          <a:p>
            <a:pPr marL="0" indent="0" eaLnBrk="1" hangingPunct="1">
              <a:lnSpc>
                <a:spcPct val="80000"/>
              </a:lnSpc>
              <a:buFontTx/>
              <a:buNone/>
              <a:defRPr/>
            </a:pPr>
            <a:endParaRPr lang="es-ES" altLang="es-ES" sz="2000" dirty="0"/>
          </a:p>
          <a:p>
            <a:pPr marL="1257300" lvl="3" indent="0" eaLnBrk="1" hangingPunct="1">
              <a:lnSpc>
                <a:spcPct val="80000"/>
              </a:lnSpc>
              <a:buFontTx/>
              <a:buNone/>
              <a:defRPr/>
            </a:pPr>
            <a:endParaRPr lang="es-ES" altLang="es-ES" sz="1800" dirty="0"/>
          </a:p>
          <a:p>
            <a:pPr lvl="3" eaLnBrk="1" hangingPunct="1">
              <a:lnSpc>
                <a:spcPct val="80000"/>
              </a:lnSpc>
              <a:buFont typeface="Wingdings" panose="05000000000000000000" pitchFamily="2" charset="2"/>
              <a:buChar char="Ø"/>
              <a:defRPr/>
            </a:pPr>
            <a:r>
              <a:rPr lang="es-ES" altLang="es-ES" sz="2000" dirty="0"/>
              <a:t>2020……presupuesto…..820.000,00€</a:t>
            </a:r>
          </a:p>
          <a:p>
            <a:pPr lvl="3" eaLnBrk="1" hangingPunct="1">
              <a:lnSpc>
                <a:spcPct val="80000"/>
              </a:lnSpc>
              <a:buFont typeface="Wingdings" panose="05000000000000000000" pitchFamily="2" charset="2"/>
              <a:buChar char="Ø"/>
              <a:defRPr/>
            </a:pPr>
            <a:endParaRPr lang="es-ES" altLang="es-ES" sz="2000" dirty="0"/>
          </a:p>
          <a:p>
            <a:pPr lvl="3" eaLnBrk="1" hangingPunct="1">
              <a:lnSpc>
                <a:spcPct val="80000"/>
              </a:lnSpc>
              <a:buFont typeface="Wingdings" panose="05000000000000000000" pitchFamily="2" charset="2"/>
              <a:buChar char="Ø"/>
              <a:defRPr/>
            </a:pPr>
            <a:r>
              <a:rPr lang="es-ES" altLang="es-ES" sz="2000" dirty="0"/>
              <a:t>2021……presupuesto…..</a:t>
            </a:r>
            <a:r>
              <a:rPr lang="es-ES" sz="2000" dirty="0">
                <a:ea typeface="Calibri" panose="020F0502020204030204" pitchFamily="34" charset="0"/>
              </a:rPr>
              <a:t>913.334,00€</a:t>
            </a:r>
          </a:p>
          <a:p>
            <a:pPr marL="1543050" lvl="3" indent="-285750">
              <a:lnSpc>
                <a:spcPct val="80000"/>
              </a:lnSpc>
              <a:buFont typeface="Wingdings" panose="05000000000000000000" pitchFamily="2" charset="2"/>
              <a:buChar char="Ø"/>
              <a:defRPr/>
            </a:pPr>
            <a:endParaRPr lang="es-ES" sz="2000" b="1" dirty="0">
              <a:ea typeface="Calibri" panose="020F0502020204030204" pitchFamily="34" charset="0"/>
            </a:endParaRPr>
          </a:p>
          <a:p>
            <a:pPr lvl="3" eaLnBrk="1" hangingPunct="1">
              <a:lnSpc>
                <a:spcPct val="80000"/>
              </a:lnSpc>
              <a:buFont typeface="Wingdings" panose="05000000000000000000" pitchFamily="2" charset="2"/>
              <a:buChar char="Ø"/>
              <a:defRPr/>
            </a:pPr>
            <a:r>
              <a:rPr lang="es-ES" sz="2000" dirty="0">
                <a:ea typeface="Calibri" panose="020F0502020204030204" pitchFamily="34" charset="0"/>
              </a:rPr>
              <a:t>2022……presupuesto…1.063.334,00€</a:t>
            </a:r>
          </a:p>
          <a:p>
            <a:pPr lvl="3" eaLnBrk="1" hangingPunct="1">
              <a:lnSpc>
                <a:spcPct val="80000"/>
              </a:lnSpc>
              <a:buFont typeface="Wingdings" panose="05000000000000000000" pitchFamily="2" charset="2"/>
              <a:buChar char="Ø"/>
              <a:defRPr/>
            </a:pPr>
            <a:endParaRPr lang="es-ES" sz="2000" b="1" dirty="0">
              <a:ea typeface="Calibri" panose="020F0502020204030204" pitchFamily="34" charset="0"/>
            </a:endParaRPr>
          </a:p>
          <a:p>
            <a:pPr lvl="3" eaLnBrk="1" hangingPunct="1">
              <a:lnSpc>
                <a:spcPct val="80000"/>
              </a:lnSpc>
              <a:buFont typeface="Wingdings" panose="05000000000000000000" pitchFamily="2" charset="2"/>
              <a:buChar char="Ø"/>
              <a:defRPr/>
            </a:pPr>
            <a:r>
              <a:rPr lang="es-ES" sz="2000" b="1" dirty="0">
                <a:ea typeface="Calibri" panose="020F0502020204030204" pitchFamily="34" charset="0"/>
              </a:rPr>
              <a:t>2023……presupuesto…1.063.334,00€ </a:t>
            </a:r>
            <a:endParaRPr lang="es-ES" altLang="es-ES" sz="2000" b="1" dirty="0"/>
          </a:p>
          <a:p>
            <a:pPr eaLnBrk="1" hangingPunct="1">
              <a:lnSpc>
                <a:spcPct val="80000"/>
              </a:lnSpc>
              <a:buFont typeface="Wingdings" panose="05000000000000000000" pitchFamily="2" charset="2"/>
              <a:buChar char="Ø"/>
              <a:defRPr/>
            </a:pPr>
            <a:endParaRPr lang="es-ES" altLang="es-ES" sz="2000" dirty="0"/>
          </a:p>
          <a:p>
            <a:pPr eaLnBrk="1" hangingPunct="1">
              <a:lnSpc>
                <a:spcPct val="80000"/>
              </a:lnSpc>
              <a:buFontTx/>
              <a:buNone/>
              <a:defRPr/>
            </a:pPr>
            <a:r>
              <a:rPr lang="es-ES" altLang="es-ES" sz="2000" dirty="0"/>
              <a:t> </a:t>
            </a:r>
          </a:p>
        </p:txBody>
      </p:sp>
      <p:grpSp>
        <p:nvGrpSpPr>
          <p:cNvPr id="28677" name="Grupo 4">
            <a:extLst>
              <a:ext uri="{FF2B5EF4-FFF2-40B4-BE49-F238E27FC236}">
                <a16:creationId xmlns:a16="http://schemas.microsoft.com/office/drawing/2014/main" id="{B831BE91-FE2D-6510-D5A3-C930C8851F46}"/>
              </a:ext>
            </a:extLst>
          </p:cNvPr>
          <p:cNvGrpSpPr>
            <a:grpSpLocks/>
          </p:cNvGrpSpPr>
          <p:nvPr/>
        </p:nvGrpSpPr>
        <p:grpSpPr bwMode="auto">
          <a:xfrm>
            <a:off x="609600" y="379413"/>
            <a:ext cx="8605838" cy="730250"/>
            <a:chOff x="609600" y="379293"/>
            <a:chExt cx="8605837" cy="729695"/>
          </a:xfrm>
        </p:grpSpPr>
        <p:pic>
          <p:nvPicPr>
            <p:cNvPr id="28678" name="Imagen 5">
              <a:extLst>
                <a:ext uri="{FF2B5EF4-FFF2-40B4-BE49-F238E27FC236}">
                  <a16:creationId xmlns:a16="http://schemas.microsoft.com/office/drawing/2014/main" id="{5C302C1F-C304-87A7-9EFA-9D0C231E9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4679"/>
              <a:ext cx="2711450"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agen 2">
              <a:extLst>
                <a:ext uri="{FF2B5EF4-FFF2-40B4-BE49-F238E27FC236}">
                  <a16:creationId xmlns:a16="http://schemas.microsoft.com/office/drawing/2014/main" id="{FB03EE6A-56DC-DA0B-97D4-6F4410682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75" t="22713" r="11151" b="27570"/>
            <a:stretch>
              <a:fillRect/>
            </a:stretch>
          </p:blipFill>
          <p:spPr bwMode="auto">
            <a:xfrm>
              <a:off x="7315200" y="379293"/>
              <a:ext cx="85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14">
              <a:extLst>
                <a:ext uri="{FF2B5EF4-FFF2-40B4-BE49-F238E27FC236}">
                  <a16:creationId xmlns:a16="http://schemas.microsoft.com/office/drawing/2014/main" id="{8E49A3B6-CB48-9AEE-A747-AB6F12BB74D7}"/>
                </a:ext>
              </a:extLst>
            </p:cNvPr>
            <p:cNvSpPr>
              <a:spLocks noChangeArrowheads="1"/>
            </p:cNvSpPr>
            <p:nvPr/>
          </p:nvSpPr>
          <p:spPr bwMode="auto">
            <a:xfrm>
              <a:off x="6024562" y="739656"/>
              <a:ext cx="31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Direcci</a:t>
              </a:r>
              <a:r>
                <a:rPr lang="es-ES" altLang="es-ES" sz="900" b="1">
                  <a:solidFill>
                    <a:srgbClr val="2E74B5"/>
                  </a:solidFill>
                  <a:ea typeface="Times New Roman" panose="02020603050405020304" pitchFamily="18" charset="0"/>
                  <a:cs typeface="Tahoma" panose="020B0604030504040204" pitchFamily="34" charset="0"/>
                </a:rPr>
                <a:t>ó</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 General de Pol</a:t>
              </a:r>
              <a:r>
                <a:rPr lang="es-ES" altLang="es-ES" sz="900" b="1">
                  <a:solidFill>
                    <a:srgbClr val="2E74B5"/>
                  </a:solidFill>
                  <a:ea typeface="Times New Roman" panose="02020603050405020304" pitchFamily="18" charset="0"/>
                  <a:cs typeface="Tahoma" panose="020B0604030504040204" pitchFamily="34" charset="0"/>
                </a:rPr>
                <a:t>í</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ticas de Igualdad</a:t>
              </a:r>
            </a:p>
            <a:p>
              <a:pPr>
                <a:spcBef>
                  <a:spcPct val="0"/>
                </a:spcBef>
                <a:buFontTx/>
                <a:buNone/>
              </a:pP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y contra la Violencia de G</a:t>
              </a:r>
              <a:r>
                <a:rPr lang="es-ES" altLang="es-ES" sz="900" b="1">
                  <a:solidFill>
                    <a:srgbClr val="2E74B5"/>
                  </a:solidFill>
                  <a:ea typeface="Times New Roman" panose="02020603050405020304" pitchFamily="18" charset="0"/>
                  <a:cs typeface="Tahoma" panose="020B0604030504040204" pitchFamily="34" charset="0"/>
                </a:rPr>
                <a:t>é</a:t>
              </a:r>
              <a:r>
                <a:rPr lang="es-ES" altLang="es-ES" sz="900" b="1">
                  <a:solidFill>
                    <a:srgbClr val="2E74B5"/>
                  </a:solidFill>
                  <a:latin typeface="Tahoma" panose="020B0604030504040204" pitchFamily="34" charset="0"/>
                  <a:ea typeface="Times New Roman" panose="02020603050405020304" pitchFamily="18" charset="0"/>
                  <a:cs typeface="Tahoma" panose="020B0604030504040204" pitchFamily="34" charset="0"/>
                </a:rPr>
                <a:t>nero</a:t>
              </a:r>
              <a:r>
                <a:rPr lang="es-ES" altLang="es-ES" sz="600">
                  <a:ea typeface="Times New Roman" panose="02020603050405020304" pitchFamily="18" charset="0"/>
                  <a:cs typeface="Tahoma" panose="020B0604030504040204" pitchFamily="34" charset="0"/>
                </a:rPr>
                <a:t> </a:t>
              </a:r>
              <a:endParaRPr lang="es-ES" altLang="es-ES" sz="1800">
                <a:ea typeface="Times New Roman" panose="02020603050405020304" pitchFamily="18" charset="0"/>
                <a:cs typeface="Tahoma" panose="020B0604030504040204" pitchFamily="34" charset="0"/>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ersonalizado 1">
      <a:majorFont>
        <a:latin typeface="Arial"/>
        <a:ea typeface=""/>
        <a:cs typeface=""/>
      </a:majorFont>
      <a:minorFont>
        <a:latin typeface="Arial"/>
        <a:ea typeface=""/>
        <a:cs typeface=""/>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7140</TotalTime>
  <Words>4477</Words>
  <Application>Microsoft Office PowerPoint</Application>
  <PresentationFormat>Presentación en pantalla (4:3)</PresentationFormat>
  <Paragraphs>373</Paragraphs>
  <Slides>37</Slides>
  <Notes>15</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37</vt:i4>
      </vt:variant>
    </vt:vector>
  </HeadingPairs>
  <TitlesOfParts>
    <vt:vector size="47" baseType="lpstr">
      <vt:lpstr>Arial</vt:lpstr>
      <vt:lpstr>Calibri</vt:lpstr>
      <vt:lpstr>Gill Sans</vt:lpstr>
      <vt:lpstr>Helvetica Neue</vt:lpstr>
      <vt:lpstr>Tahoma</vt:lpstr>
      <vt:lpstr>Times New Roman</vt:lpstr>
      <vt:lpstr>Wingdings</vt:lpstr>
      <vt:lpstr>Wingdings 3</vt:lpstr>
      <vt:lpstr>Sala de reuniones Ion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IMPORTE ECONÓMICO DE LA CONVOCATORIA 2023</vt:lpstr>
      <vt:lpstr>LÍNEAS DE ACTUACIÓN DE LA CONVOCATORIA</vt:lpstr>
      <vt:lpstr>Publicación, plazo y documentación</vt:lpstr>
      <vt:lpstr>A DESTACAR DE LA CONVOCATORIA (I)</vt:lpstr>
      <vt:lpstr>Presentación de PowerPoint</vt:lpstr>
      <vt:lpstr>A DESTACAR DE LA CONVOCATORIA (III)</vt:lpstr>
      <vt:lpstr> A DESTACAR DE LA CONVOCATORIA (IV) </vt:lpstr>
      <vt:lpstr> A DESTACAR DE LA CONVOCATORIA (V) </vt:lpstr>
      <vt:lpstr>A DESTACAR DE LA CONVOCATORIA (VI)</vt:lpstr>
      <vt:lpstr>A DESTACAR DE LA CONVOCATORIA (VII)</vt:lpstr>
      <vt:lpstr>A DESTACAR DE LA CONVOCATORIA (VIII). PROCESO.</vt:lpstr>
      <vt:lpstr>A DESTACAR EN LA CONVOCATORIA (IX)</vt:lpstr>
      <vt:lpstr>      LÍNEA DE PROMOCIÓN DE LA IGUALDAD Y NO DISCRIMINACIÓN</vt:lpstr>
      <vt:lpstr>        LÍNEA DE PROTECCIÓN Y PROMOCIÓN DE LOS DERECHOS DE LAS PERSONAS LGTBI</vt:lpstr>
      <vt:lpstr>       LÍNEA DE PREVENCIÓN Y ATENCIÓN FRENTE A  LA VIOLENCIA DE GÉNERO </vt:lpstr>
      <vt:lpstr>A CONTEMPLAR EN SOLICITUD Y ANEXOS</vt:lpstr>
      <vt:lpstr>DOCUMENTACIÓN A PRESENTAR EN LA CONVOCATORIA (I)</vt:lpstr>
      <vt:lpstr>DOCUMENTACIÓN A PRESENTAR EN LA CONVOCATORIA (II)</vt:lpstr>
      <vt:lpstr>Presentación de PowerPoint</vt:lpstr>
      <vt:lpstr>Presentación de PowerPoint</vt:lpstr>
      <vt:lpstr>    PROCEDIMIENTO PARA EVALUACIÓN DE RESULTADOS (III)  Actividades  </vt:lpstr>
      <vt:lpstr>Presentación de PowerPoint</vt:lpstr>
      <vt:lpstr>PROCEDIMIENTO PARA EVALUACIÓN DE RESULTADOS (V) </vt:lpstr>
      <vt:lpstr>PROCEDIMIENTO PARA EVALUACIÓN DE RESULTADOS (VI) </vt:lpstr>
      <vt:lpstr>PROCEDIMIENTO PARA EVALUACIÓN DE RESULTADOS (VII)</vt:lpstr>
      <vt:lpstr>CODIFICACIÓN DE DATOS</vt:lpstr>
      <vt:lpstr>PROTECCIÓN DE DATOS PERSONALES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Abadia Cerón</dc:creator>
  <cp:lastModifiedBy>Gibello Barrantes, Esther Maria</cp:lastModifiedBy>
  <cp:revision>644</cp:revision>
  <cp:lastPrinted>2019-07-30T09:59:58Z</cp:lastPrinted>
  <dcterms:created xsi:type="dcterms:W3CDTF">1601-01-01T00:00:00Z</dcterms:created>
  <dcterms:modified xsi:type="dcterms:W3CDTF">2022-10-14T05:57:43Z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